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6" r:id="rId2"/>
    <p:sldId id="258" r:id="rId3"/>
    <p:sldId id="259" r:id="rId4"/>
    <p:sldId id="260" r:id="rId5"/>
    <p:sldId id="261" r:id="rId6"/>
    <p:sldId id="262" r:id="rId7"/>
    <p:sldId id="420" r:id="rId8"/>
    <p:sldId id="265" r:id="rId9"/>
    <p:sldId id="263" r:id="rId10"/>
    <p:sldId id="264" r:id="rId11"/>
    <p:sldId id="266" r:id="rId12"/>
    <p:sldId id="267" r:id="rId13"/>
    <p:sldId id="271" r:id="rId14"/>
    <p:sldId id="268" r:id="rId15"/>
    <p:sldId id="269" r:id="rId16"/>
    <p:sldId id="270" r:id="rId17"/>
    <p:sldId id="272" r:id="rId18"/>
    <p:sldId id="273" r:id="rId19"/>
    <p:sldId id="274" r:id="rId20"/>
    <p:sldId id="281" r:id="rId21"/>
    <p:sldId id="280" r:id="rId22"/>
    <p:sldId id="284" r:id="rId23"/>
    <p:sldId id="283" r:id="rId24"/>
    <p:sldId id="290" r:id="rId25"/>
    <p:sldId id="285" r:id="rId26"/>
    <p:sldId id="287" r:id="rId27"/>
    <p:sldId id="288" r:id="rId28"/>
    <p:sldId id="289" r:id="rId29"/>
    <p:sldId id="276" r:id="rId30"/>
    <p:sldId id="277" r:id="rId31"/>
    <p:sldId id="278" r:id="rId32"/>
    <p:sldId id="275" r:id="rId33"/>
    <p:sldId id="348" r:id="rId34"/>
    <p:sldId id="416"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31" r:id="rId49"/>
    <p:sldId id="332" r:id="rId50"/>
    <p:sldId id="333" r:id="rId51"/>
    <p:sldId id="334" r:id="rId52"/>
    <p:sldId id="335" r:id="rId53"/>
    <p:sldId id="336" r:id="rId54"/>
    <p:sldId id="413" r:id="rId55"/>
    <p:sldId id="412" r:id="rId56"/>
    <p:sldId id="341" r:id="rId57"/>
    <p:sldId id="342" r:id="rId58"/>
    <p:sldId id="343" r:id="rId59"/>
    <p:sldId id="415" r:id="rId60"/>
    <p:sldId id="414" r:id="rId61"/>
    <p:sldId id="417" r:id="rId62"/>
    <p:sldId id="402" r:id="rId63"/>
    <p:sldId id="403" r:id="rId64"/>
    <p:sldId id="400" r:id="rId65"/>
    <p:sldId id="404" r:id="rId66"/>
    <p:sldId id="405" r:id="rId67"/>
    <p:sldId id="406" r:id="rId68"/>
    <p:sldId id="407" r:id="rId69"/>
    <p:sldId id="408" r:id="rId70"/>
    <p:sldId id="409" r:id="rId71"/>
    <p:sldId id="410" r:id="rId72"/>
    <p:sldId id="411" r:id="rId73"/>
    <p:sldId id="419" r:id="rId74"/>
    <p:sldId id="418" r:id="rId75"/>
    <p:sldId id="350"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77" r:id="rId103"/>
    <p:sldId id="378" r:id="rId104"/>
    <p:sldId id="379" r:id="rId105"/>
    <p:sldId id="380" r:id="rId106"/>
    <p:sldId id="381" r:id="rId107"/>
    <p:sldId id="382" r:id="rId108"/>
    <p:sldId id="383" r:id="rId109"/>
    <p:sldId id="384" r:id="rId110"/>
    <p:sldId id="385" r:id="rId111"/>
    <p:sldId id="386" r:id="rId112"/>
    <p:sldId id="387" r:id="rId113"/>
    <p:sldId id="388" r:id="rId114"/>
    <p:sldId id="389" r:id="rId115"/>
    <p:sldId id="390" r:id="rId116"/>
    <p:sldId id="391" r:id="rId117"/>
    <p:sldId id="392" r:id="rId118"/>
    <p:sldId id="393" r:id="rId119"/>
    <p:sldId id="394" r:id="rId120"/>
    <p:sldId id="395" r:id="rId121"/>
    <p:sldId id="396" r:id="rId122"/>
    <p:sldId id="397" r:id="rId123"/>
    <p:sldId id="398" r:id="rId124"/>
    <p:sldId id="399" r:id="rId125"/>
    <p:sldId id="292" r:id="rId126"/>
    <p:sldId id="293" r:id="rId127"/>
    <p:sldId id="294" r:id="rId128"/>
    <p:sldId id="295" r:id="rId129"/>
    <p:sldId id="296" r:id="rId130"/>
    <p:sldId id="297" r:id="rId131"/>
    <p:sldId id="298" r:id="rId132"/>
    <p:sldId id="299" r:id="rId133"/>
    <p:sldId id="300" r:id="rId134"/>
    <p:sldId id="301" r:id="rId135"/>
    <p:sldId id="302" r:id="rId136"/>
    <p:sldId id="303" r:id="rId137"/>
    <p:sldId id="304" r:id="rId138"/>
    <p:sldId id="305" r:id="rId139"/>
    <p:sldId id="306" r:id="rId140"/>
    <p:sldId id="307" r:id="rId141"/>
    <p:sldId id="308" r:id="rId142"/>
    <p:sldId id="309" r:id="rId143"/>
    <p:sldId id="310" r:id="rId144"/>
    <p:sldId id="311" r:id="rId145"/>
    <p:sldId id="312" r:id="rId146"/>
    <p:sldId id="313" r:id="rId147"/>
    <p:sldId id="314" r:id="rId1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308"/>
    <a:srgbClr val="060508"/>
    <a:srgbClr val="04060A"/>
    <a:srgbClr val="040608"/>
    <a:srgbClr val="F2F8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862"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4"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4"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11"/>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Sheet1!$A$2:$A$19</c:f>
              <c:numCache>
                <c:formatCode>General</c:formatCode>
                <c:ptCount val="18"/>
                <c:pt idx="0">
                  <c:v>81</c:v>
                </c:pt>
                <c:pt idx="1">
                  <c:v>82</c:v>
                </c:pt>
                <c:pt idx="2">
                  <c:v>84</c:v>
                </c:pt>
                <c:pt idx="3">
                  <c:v>84</c:v>
                </c:pt>
                <c:pt idx="4">
                  <c:v>101</c:v>
                </c:pt>
                <c:pt idx="5">
                  <c:v>111</c:v>
                </c:pt>
                <c:pt idx="6">
                  <c:v>101</c:v>
                </c:pt>
                <c:pt idx="7">
                  <c:v>98</c:v>
                </c:pt>
                <c:pt idx="8">
                  <c:v>80</c:v>
                </c:pt>
                <c:pt idx="9">
                  <c:v>120</c:v>
                </c:pt>
                <c:pt idx="10">
                  <c:v>107</c:v>
                </c:pt>
                <c:pt idx="11">
                  <c:v>104</c:v>
                </c:pt>
                <c:pt idx="12">
                  <c:v>88</c:v>
                </c:pt>
                <c:pt idx="13">
                  <c:v>83000</c:v>
                </c:pt>
                <c:pt idx="14">
                  <c:v>87000</c:v>
                </c:pt>
                <c:pt idx="15">
                  <c:v>82000</c:v>
                </c:pt>
                <c:pt idx="16">
                  <c:v>111000</c:v>
                </c:pt>
                <c:pt idx="17">
                  <c:v>117000</c:v>
                </c:pt>
              </c:numCache>
            </c:numRef>
          </c:xVal>
          <c:yVal>
            <c:numRef>
              <c:f>Sheet1!$B$2:$B$19</c:f>
              <c:numCache>
                <c:formatCode>General</c:formatCode>
                <c:ptCount val="18"/>
                <c:pt idx="0">
                  <c:v>26714</c:v>
                </c:pt>
                <c:pt idx="1">
                  <c:v>25876</c:v>
                </c:pt>
                <c:pt idx="2">
                  <c:v>31054</c:v>
                </c:pt>
                <c:pt idx="3">
                  <c:v>29738</c:v>
                </c:pt>
                <c:pt idx="4">
                  <c:v>20094</c:v>
                </c:pt>
                <c:pt idx="5">
                  <c:v>19079</c:v>
                </c:pt>
                <c:pt idx="6">
                  <c:v>23739</c:v>
                </c:pt>
                <c:pt idx="7">
                  <c:v>24092</c:v>
                </c:pt>
                <c:pt idx="8">
                  <c:v>28889</c:v>
                </c:pt>
                <c:pt idx="9">
                  <c:v>15678</c:v>
                </c:pt>
                <c:pt idx="10">
                  <c:v>20729</c:v>
                </c:pt>
                <c:pt idx="11">
                  <c:v>18537</c:v>
                </c:pt>
                <c:pt idx="12">
                  <c:v>25201</c:v>
                </c:pt>
                <c:pt idx="13">
                  <c:v>28365</c:v>
                </c:pt>
                <c:pt idx="14">
                  <c:v>24541</c:v>
                </c:pt>
                <c:pt idx="15">
                  <c:v>27806</c:v>
                </c:pt>
                <c:pt idx="16">
                  <c:v>19786</c:v>
                </c:pt>
                <c:pt idx="17">
                  <c:v>24771</c:v>
                </c:pt>
              </c:numCache>
            </c:numRef>
          </c:yVal>
          <c:smooth val="0"/>
          <c:extLst>
            <c:ext xmlns:c16="http://schemas.microsoft.com/office/drawing/2014/chart" uri="{C3380CC4-5D6E-409C-BE32-E72D297353CC}">
              <c16:uniqueId val="{00000000-061A-4163-868E-EFDD5929C08F}"/>
            </c:ext>
          </c:extLst>
        </c:ser>
        <c:dLbls>
          <c:showLegendKey val="0"/>
          <c:showVal val="0"/>
          <c:showCatName val="0"/>
          <c:showSerName val="0"/>
          <c:showPercent val="0"/>
          <c:showBubbleSize val="0"/>
        </c:dLbls>
        <c:axId val="706797759"/>
        <c:axId val="706811487"/>
      </c:scatterChart>
      <c:valAx>
        <c:axId val="706797759"/>
        <c:scaling>
          <c:orientation val="minMax"/>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Vol</a:t>
                </a:r>
                <a:r>
                  <a:rPr lang="en-US" baseline="0" dirty="0" smtClean="0"/>
                  <a:t>ume </a:t>
                </a:r>
                <a:r>
                  <a:rPr lang="en-US" baseline="0" dirty="0" err="1" smtClean="0"/>
                  <a:t>Impor</a:t>
                </a:r>
                <a:r>
                  <a:rPr lang="en-US" baseline="0" dirty="0" smtClean="0"/>
                  <a:t> (</a:t>
                </a:r>
                <a:r>
                  <a:rPr lang="en-US" baseline="0" dirty="0" err="1" smtClean="0"/>
                  <a:t>ribu</a:t>
                </a:r>
                <a:r>
                  <a:rPr lang="en-US" baseline="0" dirty="0" smtClean="0"/>
                  <a:t> ton)</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811487"/>
        <c:crosses val="autoZero"/>
        <c:crossBetween val="midCat"/>
      </c:valAx>
      <c:valAx>
        <c:axId val="706811487"/>
        <c:scaling>
          <c:orientation val="minMax"/>
          <c:min val="1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err="1" smtClean="0"/>
                  <a:t>Harga</a:t>
                </a:r>
                <a:r>
                  <a:rPr lang="en-US" baseline="0" dirty="0" smtClean="0"/>
                  <a:t> (</a:t>
                </a:r>
                <a:r>
                  <a:rPr lang="en-US" baseline="0" dirty="0" err="1" smtClean="0"/>
                  <a:t>Rp</a:t>
                </a:r>
                <a:r>
                  <a:rPr lang="en-US" baseline="0" dirty="0" smtClean="0"/>
                  <a: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797759"/>
        <c:crosses val="autoZero"/>
        <c:crossBetween val="midCat"/>
      </c:valAx>
      <c:spPr>
        <a:noFill/>
        <a:ln>
          <a:noFill/>
        </a:ln>
        <a:effectLst/>
      </c:spPr>
    </c:plotArea>
    <c:plotVisOnly val="1"/>
    <c:dispBlanksAs val="gap"/>
    <c:showDLblsOverMax val="0"/>
  </c:chart>
  <c:spPr>
    <a:solidFill>
      <a:srgbClr val="F2F8EE"/>
    </a:solid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11"/>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Sheet1!$A$2:$A$19</c:f>
              <c:numCache>
                <c:formatCode>General</c:formatCode>
                <c:ptCount val="18"/>
                <c:pt idx="0">
                  <c:v>81</c:v>
                </c:pt>
                <c:pt idx="1">
                  <c:v>82</c:v>
                </c:pt>
                <c:pt idx="2">
                  <c:v>84</c:v>
                </c:pt>
                <c:pt idx="3">
                  <c:v>84</c:v>
                </c:pt>
                <c:pt idx="4">
                  <c:v>101</c:v>
                </c:pt>
                <c:pt idx="5">
                  <c:v>111</c:v>
                </c:pt>
                <c:pt idx="6">
                  <c:v>101</c:v>
                </c:pt>
                <c:pt idx="7">
                  <c:v>98</c:v>
                </c:pt>
                <c:pt idx="8">
                  <c:v>80</c:v>
                </c:pt>
                <c:pt idx="9">
                  <c:v>120</c:v>
                </c:pt>
                <c:pt idx="10">
                  <c:v>107</c:v>
                </c:pt>
                <c:pt idx="11">
                  <c:v>104</c:v>
                </c:pt>
                <c:pt idx="12">
                  <c:v>88</c:v>
                </c:pt>
                <c:pt idx="13">
                  <c:v>83</c:v>
                </c:pt>
                <c:pt idx="14">
                  <c:v>87</c:v>
                </c:pt>
                <c:pt idx="15">
                  <c:v>82</c:v>
                </c:pt>
                <c:pt idx="16">
                  <c:v>111</c:v>
                </c:pt>
                <c:pt idx="17">
                  <c:v>117</c:v>
                </c:pt>
              </c:numCache>
            </c:numRef>
          </c:xVal>
          <c:yVal>
            <c:numRef>
              <c:f>Sheet1!$B$2:$B$19</c:f>
              <c:numCache>
                <c:formatCode>General</c:formatCode>
                <c:ptCount val="18"/>
                <c:pt idx="0">
                  <c:v>26714</c:v>
                </c:pt>
                <c:pt idx="1">
                  <c:v>25876</c:v>
                </c:pt>
                <c:pt idx="2">
                  <c:v>31054</c:v>
                </c:pt>
                <c:pt idx="3">
                  <c:v>29738</c:v>
                </c:pt>
                <c:pt idx="4">
                  <c:v>20094</c:v>
                </c:pt>
                <c:pt idx="5">
                  <c:v>19079</c:v>
                </c:pt>
                <c:pt idx="6">
                  <c:v>23739</c:v>
                </c:pt>
                <c:pt idx="7">
                  <c:v>24092</c:v>
                </c:pt>
                <c:pt idx="8">
                  <c:v>28889</c:v>
                </c:pt>
                <c:pt idx="9">
                  <c:v>15678</c:v>
                </c:pt>
                <c:pt idx="10">
                  <c:v>20729</c:v>
                </c:pt>
                <c:pt idx="11">
                  <c:v>18537</c:v>
                </c:pt>
                <c:pt idx="12">
                  <c:v>25201</c:v>
                </c:pt>
                <c:pt idx="13">
                  <c:v>28365</c:v>
                </c:pt>
                <c:pt idx="14">
                  <c:v>24541</c:v>
                </c:pt>
                <c:pt idx="15">
                  <c:v>27806</c:v>
                </c:pt>
                <c:pt idx="16">
                  <c:v>19786</c:v>
                </c:pt>
                <c:pt idx="17">
                  <c:v>24771</c:v>
                </c:pt>
              </c:numCache>
            </c:numRef>
          </c:yVal>
          <c:smooth val="0"/>
          <c:extLst>
            <c:ext xmlns:c16="http://schemas.microsoft.com/office/drawing/2014/chart" uri="{C3380CC4-5D6E-409C-BE32-E72D297353CC}">
              <c16:uniqueId val="{00000000-061A-4163-868E-EFDD5929C08F}"/>
            </c:ext>
          </c:extLst>
        </c:ser>
        <c:dLbls>
          <c:showLegendKey val="0"/>
          <c:showVal val="0"/>
          <c:showCatName val="0"/>
          <c:showSerName val="0"/>
          <c:showPercent val="0"/>
          <c:showBubbleSize val="0"/>
        </c:dLbls>
        <c:axId val="706797759"/>
        <c:axId val="706811487"/>
      </c:scatterChart>
      <c:valAx>
        <c:axId val="706797759"/>
        <c:scaling>
          <c:orientation val="minMax"/>
          <c:min val="7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Vol</a:t>
                </a:r>
                <a:r>
                  <a:rPr lang="en-US" baseline="0" dirty="0" smtClean="0"/>
                  <a:t>ume </a:t>
                </a:r>
                <a:r>
                  <a:rPr lang="en-US" baseline="0" dirty="0" err="1" smtClean="0"/>
                  <a:t>Impor</a:t>
                </a:r>
                <a:r>
                  <a:rPr lang="en-US" baseline="0" dirty="0" smtClean="0"/>
                  <a:t> (</a:t>
                </a:r>
                <a:r>
                  <a:rPr lang="en-US" baseline="0" dirty="0" err="1" smtClean="0"/>
                  <a:t>ribu</a:t>
                </a:r>
                <a:r>
                  <a:rPr lang="en-US" baseline="0" dirty="0" smtClean="0"/>
                  <a:t> ton)</a:t>
                </a:r>
                <a:endParaRPr lang="en-US" dirty="0"/>
              </a:p>
            </c:rich>
          </c:tx>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811487"/>
        <c:crosses val="autoZero"/>
        <c:crossBetween val="midCat"/>
      </c:valAx>
      <c:valAx>
        <c:axId val="706811487"/>
        <c:scaling>
          <c:orientation val="minMax"/>
          <c:min val="1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err="1" smtClean="0"/>
                  <a:t>Harga</a:t>
                </a:r>
                <a:r>
                  <a:rPr lang="en-US" baseline="0" dirty="0" smtClean="0"/>
                  <a:t> (</a:t>
                </a:r>
                <a:r>
                  <a:rPr lang="en-US" baseline="0" dirty="0" err="1" smtClean="0"/>
                  <a:t>Rp</a:t>
                </a:r>
                <a:r>
                  <a:rPr lang="en-US" baseline="0" dirty="0" smtClean="0"/>
                  <a:t>)</a:t>
                </a:r>
                <a:endParaRPr lang="en-US" dirty="0"/>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797759"/>
        <c:crosses val="autoZero"/>
        <c:crossBetween val="midCat"/>
      </c:valAx>
      <c:spPr>
        <a:noFill/>
        <a:ln>
          <a:noFill/>
        </a:ln>
        <a:effectLst/>
      </c:spPr>
    </c:plotArea>
    <c:plotVisOnly val="1"/>
    <c:dispBlanksAs val="gap"/>
    <c:showDLblsOverMax val="0"/>
  </c:chart>
  <c:spPr>
    <a:solidFill>
      <a:srgbClr val="F2F8EE"/>
    </a:solidFill>
    <a:ln>
      <a:solidFill>
        <a:schemeClr val="accent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Sheet1!$M$4:$M$26</c:f>
              <c:numCache>
                <c:formatCode>General</c:formatCode>
                <c:ptCount val="23"/>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pt idx="16">
                  <c:v>1117.5219550996501</c:v>
                </c:pt>
                <c:pt idx="17">
                  <c:v>237.91881055412</c:v>
                </c:pt>
                <c:pt idx="18">
                  <c:v>1243.1546636200001</c:v>
                </c:pt>
                <c:pt idx="19">
                  <c:v>599.38838732700026</c:v>
                </c:pt>
                <c:pt idx="20">
                  <c:v>451.73188119999998</c:v>
                </c:pt>
                <c:pt idx="21">
                  <c:v>431.9658372319999</c:v>
                </c:pt>
                <c:pt idx="22">
                  <c:v>324.47779773199989</c:v>
                </c:pt>
              </c:numCache>
            </c:numRef>
          </c:xVal>
          <c:yVal>
            <c:numRef>
              <c:f>Sheet1!$P$4:$P$26</c:f>
              <c:numCache>
                <c:formatCode>0.0</c:formatCode>
                <c:ptCount val="23"/>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pt idx="16">
                  <c:v>78.978503490676871</c:v>
                </c:pt>
                <c:pt idx="17">
                  <c:v>68.335530588845444</c:v>
                </c:pt>
                <c:pt idx="18">
                  <c:v>78.842743231503619</c:v>
                </c:pt>
                <c:pt idx="19">
                  <c:v>73.099737324126124</c:v>
                </c:pt>
                <c:pt idx="20">
                  <c:v>76.063870334118477</c:v>
                </c:pt>
                <c:pt idx="21">
                  <c:v>72.933176279927707</c:v>
                </c:pt>
                <c:pt idx="22">
                  <c:v>71.185303722149172</c:v>
                </c:pt>
              </c:numCache>
            </c:numRef>
          </c:yVal>
          <c:smooth val="0"/>
          <c:extLst>
            <c:ext xmlns:c16="http://schemas.microsoft.com/office/drawing/2014/chart" uri="{C3380CC4-5D6E-409C-BE32-E72D297353CC}">
              <c16:uniqueId val="{00000000-2E1E-4A98-87CF-6C4C745A1991}"/>
            </c:ext>
          </c:extLst>
        </c:ser>
        <c:dLbls>
          <c:showLegendKey val="0"/>
          <c:showVal val="0"/>
          <c:showCatName val="0"/>
          <c:showSerName val="0"/>
          <c:showPercent val="0"/>
          <c:showBubbleSize val="0"/>
        </c:dLbls>
        <c:axId val="96303744"/>
        <c:axId val="96310016"/>
      </c:scatterChart>
      <c:valAx>
        <c:axId val="96303744"/>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10016"/>
        <c:crosses val="autoZero"/>
        <c:crossBetween val="midCat"/>
      </c:valAx>
      <c:valAx>
        <c:axId val="9631001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0374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0"/>
          </c:marker>
          <c:trendline>
            <c:trendlineType val="linear"/>
            <c:dispRSqr val="0"/>
            <c:dispEq val="0"/>
          </c:trendline>
          <c:xVal>
            <c:numRef>
              <c:f>Sheet1!$M$4:$M$26</c:f>
              <c:numCache>
                <c:formatCode>General</c:formatCode>
                <c:ptCount val="23"/>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pt idx="16">
                  <c:v>1117.5219550996501</c:v>
                </c:pt>
                <c:pt idx="17">
                  <c:v>237.91881055412</c:v>
                </c:pt>
                <c:pt idx="18">
                  <c:v>1243.1546636200001</c:v>
                </c:pt>
                <c:pt idx="19">
                  <c:v>599.38838732700026</c:v>
                </c:pt>
                <c:pt idx="20">
                  <c:v>451.73188119999998</c:v>
                </c:pt>
                <c:pt idx="21">
                  <c:v>431.9658372319999</c:v>
                </c:pt>
                <c:pt idx="22">
                  <c:v>324.47779773199989</c:v>
                </c:pt>
              </c:numCache>
            </c:numRef>
          </c:xVal>
          <c:yVal>
            <c:numRef>
              <c:f>Sheet1!$P$4:$P$26</c:f>
              <c:numCache>
                <c:formatCode>0.0</c:formatCode>
                <c:ptCount val="23"/>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pt idx="16">
                  <c:v>78.978503490676871</c:v>
                </c:pt>
                <c:pt idx="17">
                  <c:v>68.335530588845444</c:v>
                </c:pt>
                <c:pt idx="18">
                  <c:v>78.842743231503619</c:v>
                </c:pt>
                <c:pt idx="19">
                  <c:v>73.099737324126124</c:v>
                </c:pt>
                <c:pt idx="20">
                  <c:v>76.063870334118477</c:v>
                </c:pt>
                <c:pt idx="21">
                  <c:v>72.933176279927707</c:v>
                </c:pt>
                <c:pt idx="22">
                  <c:v>71.185303722149172</c:v>
                </c:pt>
              </c:numCache>
            </c:numRef>
          </c:yVal>
          <c:smooth val="0"/>
          <c:extLst>
            <c:ext xmlns:c16="http://schemas.microsoft.com/office/drawing/2014/chart" uri="{C3380CC4-5D6E-409C-BE32-E72D297353CC}">
              <c16:uniqueId val="{00000000-E030-4C6B-9853-8BDA580B2565}"/>
            </c:ext>
          </c:extLst>
        </c:ser>
        <c:dLbls>
          <c:showLegendKey val="0"/>
          <c:showVal val="0"/>
          <c:showCatName val="0"/>
          <c:showSerName val="0"/>
          <c:showPercent val="0"/>
          <c:showBubbleSize val="0"/>
        </c:dLbls>
        <c:axId val="96331264"/>
        <c:axId val="96333184"/>
      </c:scatterChart>
      <c:valAx>
        <c:axId val="96331264"/>
        <c:scaling>
          <c:orientation val="minMax"/>
        </c:scaling>
        <c:delete val="0"/>
        <c:axPos val="b"/>
        <c:title>
          <c:tx>
            <c:rich>
              <a:bodyPr/>
              <a:lstStyle/>
              <a:p>
                <a:pPr>
                  <a:defRPr sz="1100"/>
                </a:pPr>
                <a:r>
                  <a:rPr lang="en-US" sz="1100"/>
                  <a:t>APBD Pendidikan (milyar Rp)</a:t>
                </a:r>
              </a:p>
            </c:rich>
          </c:tx>
          <c:layout/>
          <c:overlay val="0"/>
        </c:title>
        <c:numFmt formatCode="General" sourceLinked="1"/>
        <c:majorTickMark val="out"/>
        <c:minorTickMark val="none"/>
        <c:tickLblPos val="nextTo"/>
        <c:crossAx val="96333184"/>
        <c:crosses val="autoZero"/>
        <c:crossBetween val="midCat"/>
      </c:valAx>
      <c:valAx>
        <c:axId val="96333184"/>
        <c:scaling>
          <c:orientation val="minMax"/>
          <c:max val="80"/>
          <c:min val="60"/>
        </c:scaling>
        <c:delete val="0"/>
        <c:axPos val="l"/>
        <c:majorGridlines/>
        <c:title>
          <c:tx>
            <c:rich>
              <a:bodyPr rot="-5400000" vert="horz"/>
              <a:lstStyle/>
              <a:p>
                <a:pPr>
                  <a:defRPr sz="1100"/>
                </a:pPr>
                <a:r>
                  <a:rPr lang="en-US" sz="1100"/>
                  <a:t>Indeks Pembangunan Manusia</a:t>
                </a:r>
              </a:p>
            </c:rich>
          </c:tx>
          <c:layout/>
          <c:overlay val="0"/>
        </c:title>
        <c:numFmt formatCode="0.0" sourceLinked="1"/>
        <c:majorTickMark val="out"/>
        <c:minorTickMark val="none"/>
        <c:tickLblPos val="nextTo"/>
        <c:crossAx val="96331264"/>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2"/>
          </c:marker>
          <c:xVal>
            <c:numRef>
              <c:f>Sheet1!$M$4:$M$19</c:f>
              <c:numCache>
                <c:formatCode>General</c:formatCode>
                <c:ptCount val="16"/>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numCache>
            </c:numRef>
          </c:xVal>
          <c:yVal>
            <c:numRef>
              <c:f>Sheet1!$P$4:$P$19</c:f>
              <c:numCache>
                <c:formatCode>0.0</c:formatCode>
                <c:ptCount val="16"/>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numCache>
            </c:numRef>
          </c:yVal>
          <c:smooth val="0"/>
          <c:extLst>
            <c:ext xmlns:c16="http://schemas.microsoft.com/office/drawing/2014/chart" uri="{C3380CC4-5D6E-409C-BE32-E72D297353CC}">
              <c16:uniqueId val="{00000000-9EB1-49E2-BF45-D3EDAB89FEF6}"/>
            </c:ext>
          </c:extLst>
        </c:ser>
        <c:ser>
          <c:idx val="1"/>
          <c:order val="1"/>
          <c:spPr>
            <a:ln w="28575">
              <a:noFill/>
            </a:ln>
          </c:spPr>
          <c:marker>
            <c:symbol val="square"/>
            <c:size val="13"/>
          </c:marker>
          <c:xVal>
            <c:numRef>
              <c:f>Sheet1!$M$20:$M$26</c:f>
              <c:numCache>
                <c:formatCode>General</c:formatCode>
                <c:ptCount val="7"/>
                <c:pt idx="0">
                  <c:v>1117.5219550996501</c:v>
                </c:pt>
                <c:pt idx="1">
                  <c:v>237.91881055412</c:v>
                </c:pt>
                <c:pt idx="2">
                  <c:v>1243.1546636200001</c:v>
                </c:pt>
                <c:pt idx="3">
                  <c:v>599.38838732700026</c:v>
                </c:pt>
                <c:pt idx="4">
                  <c:v>451.73188119999998</c:v>
                </c:pt>
                <c:pt idx="5">
                  <c:v>431.9658372319999</c:v>
                </c:pt>
                <c:pt idx="6">
                  <c:v>324.47779773199989</c:v>
                </c:pt>
              </c:numCache>
            </c:numRef>
          </c:xVal>
          <c:yVal>
            <c:numRef>
              <c:f>Sheet1!$P$20:$P$26</c:f>
              <c:numCache>
                <c:formatCode>0.0</c:formatCode>
                <c:ptCount val="7"/>
                <c:pt idx="0">
                  <c:v>78.978503490676871</c:v>
                </c:pt>
                <c:pt idx="1">
                  <c:v>68.335530588845444</c:v>
                </c:pt>
                <c:pt idx="2">
                  <c:v>78.842743231503619</c:v>
                </c:pt>
                <c:pt idx="3">
                  <c:v>73.099737324126124</c:v>
                </c:pt>
                <c:pt idx="4">
                  <c:v>76.063870334118477</c:v>
                </c:pt>
                <c:pt idx="5">
                  <c:v>72.933176279927707</c:v>
                </c:pt>
                <c:pt idx="6">
                  <c:v>71.185303722149172</c:v>
                </c:pt>
              </c:numCache>
            </c:numRef>
          </c:yVal>
          <c:smooth val="0"/>
          <c:extLst>
            <c:ext xmlns:c16="http://schemas.microsoft.com/office/drawing/2014/chart" uri="{C3380CC4-5D6E-409C-BE32-E72D297353CC}">
              <c16:uniqueId val="{00000001-9EB1-49E2-BF45-D3EDAB89FEF6}"/>
            </c:ext>
          </c:extLst>
        </c:ser>
        <c:dLbls>
          <c:showLegendKey val="0"/>
          <c:showVal val="0"/>
          <c:showCatName val="0"/>
          <c:showSerName val="0"/>
          <c:showPercent val="0"/>
          <c:showBubbleSize val="0"/>
        </c:dLbls>
        <c:axId val="96353280"/>
        <c:axId val="96355456"/>
      </c:scatterChart>
      <c:valAx>
        <c:axId val="96353280"/>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55456"/>
        <c:crosses val="autoZero"/>
        <c:crossBetween val="midCat"/>
      </c:valAx>
      <c:valAx>
        <c:axId val="9635545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53280"/>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diamond"/>
            <c:size val="12"/>
          </c:marker>
          <c:trendline>
            <c:trendlineType val="linear"/>
            <c:dispRSqr val="0"/>
            <c:dispEq val="0"/>
          </c:trendline>
          <c:xVal>
            <c:numRef>
              <c:f>Sheet1!$M$4:$M$19</c:f>
              <c:numCache>
                <c:formatCode>General</c:formatCode>
                <c:ptCount val="16"/>
                <c:pt idx="0">
                  <c:v>2027.1691398909998</c:v>
                </c:pt>
                <c:pt idx="1">
                  <c:v>948.1578616129998</c:v>
                </c:pt>
                <c:pt idx="2">
                  <c:v>1508.0066716000003</c:v>
                </c:pt>
                <c:pt idx="3">
                  <c:v>2204.3239560000011</c:v>
                </c:pt>
                <c:pt idx="4">
                  <c:v>999.71920505000003</c:v>
                </c:pt>
                <c:pt idx="5">
                  <c:v>1342.9048262899998</c:v>
                </c:pt>
                <c:pt idx="6">
                  <c:v>1266.4020749040001</c:v>
                </c:pt>
                <c:pt idx="7">
                  <c:v>1018.808822</c:v>
                </c:pt>
                <c:pt idx="8">
                  <c:v>1209.3315309499999</c:v>
                </c:pt>
                <c:pt idx="9">
                  <c:v>1048.3727283699998</c:v>
                </c:pt>
                <c:pt idx="10">
                  <c:v>1056.2465604320005</c:v>
                </c:pt>
                <c:pt idx="11">
                  <c:v>463.67648874899987</c:v>
                </c:pt>
                <c:pt idx="12">
                  <c:v>895.28609999599996</c:v>
                </c:pt>
                <c:pt idx="13">
                  <c:v>999.50919237491007</c:v>
                </c:pt>
                <c:pt idx="14">
                  <c:v>1248.8251076680001</c:v>
                </c:pt>
                <c:pt idx="15">
                  <c:v>977.0553296706903</c:v>
                </c:pt>
              </c:numCache>
            </c:numRef>
          </c:xVal>
          <c:yVal>
            <c:numRef>
              <c:f>Sheet1!$P$4:$P$19</c:f>
              <c:numCache>
                <c:formatCode>0.0</c:formatCode>
                <c:ptCount val="16"/>
                <c:pt idx="0">
                  <c:v>69.061649790153297</c:v>
                </c:pt>
                <c:pt idx="1">
                  <c:v>64.27459096503523</c:v>
                </c:pt>
                <c:pt idx="2">
                  <c:v>70.512141522289724</c:v>
                </c:pt>
                <c:pt idx="3">
                  <c:v>67.355581314771044</c:v>
                </c:pt>
                <c:pt idx="4">
                  <c:v>67.639143814999557</c:v>
                </c:pt>
                <c:pt idx="5">
                  <c:v>62.083528372958334</c:v>
                </c:pt>
                <c:pt idx="6">
                  <c:v>65.525762747321508</c:v>
                </c:pt>
                <c:pt idx="7">
                  <c:v>63.554680670823601</c:v>
                </c:pt>
                <c:pt idx="8">
                  <c:v>67.078656497315436</c:v>
                </c:pt>
                <c:pt idx="9">
                  <c:v>66.632256585383544</c:v>
                </c:pt>
                <c:pt idx="10">
                  <c:v>64.072872778380813</c:v>
                </c:pt>
                <c:pt idx="11">
                  <c:v>65.285959717956757</c:v>
                </c:pt>
                <c:pt idx="12">
                  <c:v>67.323255385094214</c:v>
                </c:pt>
                <c:pt idx="13">
                  <c:v>65.796941141699179</c:v>
                </c:pt>
                <c:pt idx="14">
                  <c:v>64.067533510212712</c:v>
                </c:pt>
                <c:pt idx="15">
                  <c:v>68.755345431457442</c:v>
                </c:pt>
              </c:numCache>
            </c:numRef>
          </c:yVal>
          <c:smooth val="0"/>
          <c:extLst>
            <c:ext xmlns:c16="http://schemas.microsoft.com/office/drawing/2014/chart" uri="{C3380CC4-5D6E-409C-BE32-E72D297353CC}">
              <c16:uniqueId val="{00000000-F9CF-4343-99EC-BA56817B4BB9}"/>
            </c:ext>
          </c:extLst>
        </c:ser>
        <c:ser>
          <c:idx val="1"/>
          <c:order val="1"/>
          <c:spPr>
            <a:ln w="28575">
              <a:noFill/>
            </a:ln>
          </c:spPr>
          <c:marker>
            <c:symbol val="square"/>
            <c:size val="13"/>
          </c:marker>
          <c:trendline>
            <c:trendlineType val="linear"/>
            <c:dispRSqr val="0"/>
            <c:dispEq val="0"/>
          </c:trendline>
          <c:xVal>
            <c:numRef>
              <c:f>Sheet1!$M$20:$M$26</c:f>
              <c:numCache>
                <c:formatCode>General</c:formatCode>
                <c:ptCount val="7"/>
                <c:pt idx="0">
                  <c:v>1117.5219550996501</c:v>
                </c:pt>
                <c:pt idx="1">
                  <c:v>237.91881055412</c:v>
                </c:pt>
                <c:pt idx="2">
                  <c:v>1243.1546636200001</c:v>
                </c:pt>
                <c:pt idx="3">
                  <c:v>599.38838732700026</c:v>
                </c:pt>
                <c:pt idx="4">
                  <c:v>451.73188119999998</c:v>
                </c:pt>
                <c:pt idx="5">
                  <c:v>431.9658372319999</c:v>
                </c:pt>
                <c:pt idx="6">
                  <c:v>324.47779773199989</c:v>
                </c:pt>
              </c:numCache>
            </c:numRef>
          </c:xVal>
          <c:yVal>
            <c:numRef>
              <c:f>Sheet1!$P$20:$P$26</c:f>
              <c:numCache>
                <c:formatCode>0.0</c:formatCode>
                <c:ptCount val="7"/>
                <c:pt idx="0">
                  <c:v>78.978503490676871</c:v>
                </c:pt>
                <c:pt idx="1">
                  <c:v>68.335530588845444</c:v>
                </c:pt>
                <c:pt idx="2">
                  <c:v>78.842743231503619</c:v>
                </c:pt>
                <c:pt idx="3">
                  <c:v>73.099737324126124</c:v>
                </c:pt>
                <c:pt idx="4">
                  <c:v>76.063870334118477</c:v>
                </c:pt>
                <c:pt idx="5">
                  <c:v>72.933176279927707</c:v>
                </c:pt>
                <c:pt idx="6">
                  <c:v>71.185303722149172</c:v>
                </c:pt>
              </c:numCache>
            </c:numRef>
          </c:yVal>
          <c:smooth val="0"/>
          <c:extLst>
            <c:ext xmlns:c16="http://schemas.microsoft.com/office/drawing/2014/chart" uri="{C3380CC4-5D6E-409C-BE32-E72D297353CC}">
              <c16:uniqueId val="{00000001-F9CF-4343-99EC-BA56817B4BB9}"/>
            </c:ext>
          </c:extLst>
        </c:ser>
        <c:dLbls>
          <c:showLegendKey val="0"/>
          <c:showVal val="0"/>
          <c:showCatName val="0"/>
          <c:showSerName val="0"/>
          <c:showPercent val="0"/>
          <c:showBubbleSize val="0"/>
        </c:dLbls>
        <c:axId val="96353280"/>
        <c:axId val="96355456"/>
      </c:scatterChart>
      <c:valAx>
        <c:axId val="96353280"/>
        <c:scaling>
          <c:orientation val="minMax"/>
        </c:scaling>
        <c:delete val="0"/>
        <c:axPos val="b"/>
        <c:title>
          <c:tx>
            <c:rich>
              <a:bodyPr/>
              <a:lstStyle/>
              <a:p>
                <a:pPr>
                  <a:defRPr/>
                </a:pPr>
                <a:r>
                  <a:rPr lang="en-US"/>
                  <a:t>APBD Pendidikan (milyar Rp)</a:t>
                </a:r>
              </a:p>
            </c:rich>
          </c:tx>
          <c:layout/>
          <c:overlay val="0"/>
        </c:title>
        <c:numFmt formatCode="General" sourceLinked="1"/>
        <c:majorTickMark val="out"/>
        <c:minorTickMark val="none"/>
        <c:tickLblPos val="nextTo"/>
        <c:crossAx val="96355456"/>
        <c:crosses val="autoZero"/>
        <c:crossBetween val="midCat"/>
      </c:valAx>
      <c:valAx>
        <c:axId val="96355456"/>
        <c:scaling>
          <c:orientation val="minMax"/>
          <c:max val="80"/>
          <c:min val="60"/>
        </c:scaling>
        <c:delete val="0"/>
        <c:axPos val="l"/>
        <c:majorGridlines/>
        <c:title>
          <c:tx>
            <c:rich>
              <a:bodyPr rot="-5400000" vert="horz"/>
              <a:lstStyle/>
              <a:p>
                <a:pPr>
                  <a:defRPr/>
                </a:pPr>
                <a:r>
                  <a:rPr lang="en-US"/>
                  <a:t>Indeks Pembangunan Manusia</a:t>
                </a:r>
              </a:p>
            </c:rich>
          </c:tx>
          <c:layout/>
          <c:overlay val="0"/>
        </c:title>
        <c:numFmt formatCode="0.0" sourceLinked="1"/>
        <c:majorTickMark val="out"/>
        <c:minorTickMark val="none"/>
        <c:tickLblPos val="nextTo"/>
        <c:crossAx val="96353280"/>
        <c:crosses val="autoZero"/>
        <c:crossBetween val="midCat"/>
      </c:valAx>
    </c:plotArea>
    <c:plotVisOnly val="1"/>
    <c:dispBlanksAs val="gap"/>
    <c:showDLblsOverMax val="0"/>
  </c:chart>
  <c:spPr>
    <a:solidFill>
      <a:schemeClr val="accent4">
        <a:lumMod val="20000"/>
        <a:lumOff val="80000"/>
      </a:schemeClr>
    </a:solidFill>
  </c:sp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10107E-43B3-4A44-A3A4-BFEB43FE638E}" type="datetimeFigureOut">
              <a:rPr lang="en-US" smtClean="0"/>
              <a:t>10/5/2019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EC798-5BE8-4A74-B118-F6B287F75DD0}" type="slidenum">
              <a:rPr lang="en-US" smtClean="0"/>
              <a:t>‹#›</a:t>
            </a:fld>
            <a:endParaRPr lang="en-US"/>
          </a:p>
        </p:txBody>
      </p:sp>
    </p:spTree>
    <p:extLst>
      <p:ext uri="{BB962C8B-B14F-4D97-AF65-F5344CB8AC3E}">
        <p14:creationId xmlns:p14="http://schemas.microsoft.com/office/powerpoint/2010/main" val="209717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8130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a:p>
        </p:txBody>
      </p:sp>
    </p:spTree>
    <p:extLst>
      <p:ext uri="{BB962C8B-B14F-4D97-AF65-F5344CB8AC3E}">
        <p14:creationId xmlns:p14="http://schemas.microsoft.com/office/powerpoint/2010/main" val="43710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Inventarisasi</a:t>
            </a:r>
            <a:r>
              <a:rPr lang="en-US" dirty="0" smtClean="0"/>
              <a:t>,</a:t>
            </a:r>
            <a:r>
              <a:rPr lang="en-US" baseline="0" dirty="0" smtClean="0"/>
              <a:t> </a:t>
            </a:r>
            <a:r>
              <a:rPr lang="en-US" baseline="0" dirty="0" err="1" smtClean="0"/>
              <a:t>perencanaan</a:t>
            </a:r>
            <a:r>
              <a:rPr lang="en-US" baseline="0" dirty="0" smtClean="0"/>
              <a:t>, </a:t>
            </a:r>
            <a:r>
              <a:rPr lang="en-US" baseline="0" dirty="0" err="1" smtClean="0"/>
              <a:t>pelaksanaan</a:t>
            </a:r>
            <a:r>
              <a:rPr lang="en-US" baseline="0" dirty="0" smtClean="0"/>
              <a:t>, </a:t>
            </a:r>
            <a:r>
              <a:rPr lang="en-US" baseline="0" dirty="0" err="1" smtClean="0"/>
              <a:t>pengawasan</a:t>
            </a:r>
            <a:endParaRPr lang="en-US" dirty="0"/>
          </a:p>
        </p:txBody>
      </p:sp>
      <p:sp>
        <p:nvSpPr>
          <p:cNvPr id="4" name="Slide Number Placeholder 3"/>
          <p:cNvSpPr>
            <a:spLocks noGrp="1"/>
          </p:cNvSpPr>
          <p:nvPr>
            <p:ph type="sldNum" sz="quarter" idx="10"/>
          </p:nvPr>
        </p:nvSpPr>
        <p:spPr/>
        <p:txBody>
          <a:bodyPr/>
          <a:lstStyle/>
          <a:p>
            <a:fld id="{4ADCD79C-F6A0-495D-BFFD-8003335BADDE}" type="slidenum">
              <a:rPr lang="en-US" smtClean="0"/>
              <a:t>12</a:t>
            </a:fld>
            <a:endParaRPr lang="en-US"/>
          </a:p>
        </p:txBody>
      </p:sp>
    </p:spTree>
    <p:extLst>
      <p:ext uri="{BB962C8B-B14F-4D97-AF65-F5344CB8AC3E}">
        <p14:creationId xmlns:p14="http://schemas.microsoft.com/office/powerpoint/2010/main" val="312829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B6590F5-1A14-4107-ACA6-943B90F9A336}" type="slidenum">
              <a:rPr lang="en-US" altLang="zh-CN"/>
              <a:pPr/>
              <a:t>104</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7483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362176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3742415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294814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213079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104817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05721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69689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692734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
        <p:nvSpPr>
          <p:cNvPr id="10" name="Sous-titre 2"/>
          <p:cNvSpPr>
            <a:spLocks noGrp="1"/>
          </p:cNvSpPr>
          <p:nvPr>
            <p:ph type="subTitle" idx="1"/>
          </p:nvPr>
        </p:nvSpPr>
        <p:spPr>
          <a:xfrm>
            <a:off x="623885" y="764704"/>
            <a:ext cx="9601200" cy="288032"/>
          </a:xfrm>
        </p:spPr>
        <p:txBody>
          <a:bodyPr anchor="ctr">
            <a:noAutofit/>
          </a:bodyPr>
          <a:lstStyle>
            <a:lvl1pPr marL="0" indent="0" algn="l">
              <a:buNone/>
              <a:defRPr sz="1800" cap="small" baseline="0">
                <a:solidFill>
                  <a:schemeClr val="accent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5" y="147094"/>
            <a:ext cx="9601200" cy="617612"/>
          </a:xfrm>
          <a:prstGeom prst="rect">
            <a:avLst/>
          </a:prstGeom>
        </p:spPr>
        <p:txBody>
          <a:bodyPr vert="horz" lIns="91440" tIns="45720" rIns="91440" bIns="45720" rtlCol="0" anchor="ctr">
            <a:noAutofit/>
          </a:bodyPr>
          <a:lstStyle>
            <a:lvl1pPr algn="l">
              <a:defRPr sz="4000">
                <a:solidFill>
                  <a:srgbClr val="2F3A46"/>
                </a:solidFill>
              </a:defRPr>
            </a:lvl1pPr>
          </a:lstStyle>
          <a:p>
            <a:r>
              <a:rPr lang="fr-FR" dirty="0"/>
              <a:t>Modifiez le style du titre</a:t>
            </a:r>
            <a:endParaRPr lang="en-US" dirty="0"/>
          </a:p>
        </p:txBody>
      </p:sp>
    </p:spTree>
    <p:extLst>
      <p:ext uri="{BB962C8B-B14F-4D97-AF65-F5344CB8AC3E}">
        <p14:creationId xmlns:p14="http://schemas.microsoft.com/office/powerpoint/2010/main" val="2903592205"/>
      </p:ext>
    </p:extLst>
  </p:cSld>
  <p:clrMapOvr>
    <a:masterClrMapping/>
  </p:clrMapOvr>
  <p:extLst mod="1">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4644"/>
          <a:stretch/>
        </p:blipFill>
        <p:spPr>
          <a:xfrm>
            <a:off x="1" y="-1"/>
            <a:ext cx="12202886" cy="685800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F6EA04-102E-47B8-9433-1136ADF62758}" type="datetimeFigureOut">
              <a:rPr lang="en-US" smtClean="0"/>
              <a:t>10/5/2019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E77FDC-518F-4843-A4E9-D913E14C3FAB}" type="slidenum">
              <a:rPr lang="en-US" smtClean="0"/>
              <a:t>‹#›</a:t>
            </a:fld>
            <a:endParaRPr lang="en-US"/>
          </a:p>
        </p:txBody>
      </p:sp>
    </p:spTree>
    <p:extLst>
      <p:ext uri="{BB962C8B-B14F-4D97-AF65-F5344CB8AC3E}">
        <p14:creationId xmlns:p14="http://schemas.microsoft.com/office/powerpoint/2010/main" val="350132398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a:off x="346601" y="365700"/>
            <a:ext cx="11498833" cy="6126600"/>
          </a:xfrm>
          <a:custGeom>
            <a:avLst/>
            <a:gdLst/>
            <a:ahLst/>
            <a:cxnLst/>
            <a:rect l="l" t="t" r="r" b="b"/>
            <a:pathLst>
              <a:path w="344965" h="183798" extrusionOk="0">
                <a:moveTo>
                  <a:pt x="114070" y="38"/>
                </a:moveTo>
                <a:lnTo>
                  <a:pt x="0" y="0"/>
                </a:lnTo>
                <a:lnTo>
                  <a:pt x="0" y="183798"/>
                </a:lnTo>
                <a:lnTo>
                  <a:pt x="344965" y="183798"/>
                </a:lnTo>
                <a:lnTo>
                  <a:pt x="344965" y="0"/>
                </a:lnTo>
                <a:lnTo>
                  <a:pt x="231506" y="0"/>
                </a:lnTo>
              </a:path>
            </a:pathLst>
          </a:custGeom>
          <a:noFill/>
          <a:ln w="76200" cap="flat" cmpd="sng">
            <a:solidFill>
              <a:srgbClr val="FF9E00"/>
            </a:solidFill>
            <a:prstDash val="solid"/>
            <a:miter lim="8000"/>
            <a:headEnd type="none" w="med" len="med"/>
            <a:tailEnd type="none" w="med" len="med"/>
          </a:ln>
        </p:spPr>
      </p:sp>
      <p:sp>
        <p:nvSpPr>
          <p:cNvPr id="24" name="Google Shape;24;p5"/>
          <p:cNvSpPr txBox="1">
            <a:spLocks noGrp="1"/>
          </p:cNvSpPr>
          <p:nvPr>
            <p:ph type="title"/>
          </p:nvPr>
        </p:nvSpPr>
        <p:spPr>
          <a:xfrm>
            <a:off x="4322200" y="122088"/>
            <a:ext cx="3547600" cy="978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5" name="Google Shape;25;p5"/>
          <p:cNvSpPr txBox="1">
            <a:spLocks noGrp="1"/>
          </p:cNvSpPr>
          <p:nvPr>
            <p:ph type="body" idx="1"/>
          </p:nvPr>
        </p:nvSpPr>
        <p:spPr>
          <a:xfrm>
            <a:off x="1222200" y="1267800"/>
            <a:ext cx="9747600" cy="43224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26" name="Google Shape;26;p5"/>
          <p:cNvSpPr txBox="1">
            <a:spLocks noGrp="1"/>
          </p:cNvSpPr>
          <p:nvPr>
            <p:ph type="sldNum" idx="12"/>
          </p:nvPr>
        </p:nvSpPr>
        <p:spPr>
          <a:xfrm>
            <a:off x="-167" y="6492300"/>
            <a:ext cx="12192000" cy="36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1749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F21E61-F3A7-4B9F-9847-E898D3C21E56}"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530966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F21E61-F3A7-4B9F-9847-E898D3C21E56}" type="datetimeFigureOut">
              <a:rPr lang="en-US" smtClean="0"/>
              <a:t>10/5/2019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10048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F21E61-F3A7-4B9F-9847-E898D3C21E56}"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1850945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F21E61-F3A7-4B9F-9847-E898D3C21E56}" type="datetimeFigureOut">
              <a:rPr lang="en-US" smtClean="0"/>
              <a:t>10/5/2019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72081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F21E61-F3A7-4B9F-9847-E898D3C21E56}" type="datetimeFigureOut">
              <a:rPr lang="en-US" smtClean="0"/>
              <a:t>10/5/2019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938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21E61-F3A7-4B9F-9847-E898D3C21E56}" type="datetimeFigureOut">
              <a:rPr lang="en-US" smtClean="0"/>
              <a:t>10/5/2019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2111536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F21E61-F3A7-4B9F-9847-E898D3C21E56}"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33531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F21E61-F3A7-4B9F-9847-E898D3C21E56}" type="datetimeFigureOut">
              <a:rPr lang="en-US" smtClean="0"/>
              <a:t>10/5/2019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1515B5-12CF-4514-8221-8219CB25BA7F}" type="slidenum">
              <a:rPr lang="en-US" smtClean="0"/>
              <a:t>‹#›</a:t>
            </a:fld>
            <a:endParaRPr lang="en-US"/>
          </a:p>
        </p:txBody>
      </p:sp>
    </p:spTree>
    <p:extLst>
      <p:ext uri="{BB962C8B-B14F-4D97-AF65-F5344CB8AC3E}">
        <p14:creationId xmlns:p14="http://schemas.microsoft.com/office/powerpoint/2010/main" val="344929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21E61-F3A7-4B9F-9847-E898D3C21E56}" type="datetimeFigureOut">
              <a:rPr lang="en-US" smtClean="0"/>
              <a:t>10/5/2019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515B5-12CF-4514-8221-8219CB25BA7F}" type="slidenum">
              <a:rPr lang="en-US" smtClean="0"/>
              <a:t>‹#›</a:t>
            </a:fld>
            <a:endParaRPr lang="en-US"/>
          </a:p>
        </p:txBody>
      </p:sp>
    </p:spTree>
    <p:extLst>
      <p:ext uri="{BB962C8B-B14F-4D97-AF65-F5344CB8AC3E}">
        <p14:creationId xmlns:p14="http://schemas.microsoft.com/office/powerpoint/2010/main" val="2857910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50.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1.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52.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github.com/bagusco/UN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microsoft.com/office/2007/relationships/hdphoto" Target="../media/hdphoto2.wdp"/><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4.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06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015663"/>
          </a:xfrm>
          <a:prstGeom prst="rect">
            <a:avLst/>
          </a:prstGeom>
          <a:noFill/>
        </p:spPr>
        <p:txBody>
          <a:bodyPr wrap="square" rtlCol="0">
            <a:spAutoFit/>
          </a:bodyPr>
          <a:lstStyle/>
          <a:p>
            <a:r>
              <a:rPr lang="en-US" sz="6000" dirty="0" smtClean="0">
                <a:solidFill>
                  <a:schemeClr val="bg1"/>
                </a:solidFill>
                <a:latin typeface="Avenir Next Cyr W04 Demi" panose="020B0703020202020204" pitchFamily="34" charset="0"/>
              </a:rPr>
              <a:t>EKSPLORASI DATA</a:t>
            </a:r>
            <a:endParaRPr lang="en-US" sz="60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907941"/>
          </a:xfrm>
          <a:prstGeom prst="rect">
            <a:avLst/>
          </a:prstGeom>
          <a:noFill/>
        </p:spPr>
        <p:txBody>
          <a:bodyPr wrap="square" rtlCol="0">
            <a:spAutoFit/>
          </a:bodyPr>
          <a:lstStyle/>
          <a:p>
            <a:pPr algn="r"/>
            <a:r>
              <a:rPr lang="en-US" sz="5300" dirty="0" err="1" smtClean="0">
                <a:solidFill>
                  <a:schemeClr val="bg1"/>
                </a:solidFill>
                <a:latin typeface="Avenir Next Cyr W04 Demi" panose="020B0703020202020204" pitchFamily="34" charset="0"/>
              </a:rPr>
              <a:t>pemodelan</a:t>
            </a:r>
            <a:r>
              <a:rPr lang="en-US" sz="5300" dirty="0" smtClean="0">
                <a:solidFill>
                  <a:schemeClr val="bg1"/>
                </a:solidFill>
                <a:latin typeface="Avenir Next Cyr W04 Demi" panose="020B0703020202020204" pitchFamily="34" charset="0"/>
              </a:rPr>
              <a:t> </a:t>
            </a:r>
            <a:r>
              <a:rPr lang="en-US" sz="5300" dirty="0" err="1" smtClean="0">
                <a:solidFill>
                  <a:schemeClr val="bg1"/>
                </a:solidFill>
                <a:latin typeface="Avenir Next Cyr W04 Demi" panose="020B0703020202020204" pitchFamily="34" charset="0"/>
              </a:rPr>
              <a:t>prediktif</a:t>
            </a:r>
            <a:endParaRPr lang="en-US" sz="5300" dirty="0">
              <a:solidFill>
                <a:schemeClr val="bg1"/>
              </a:solidFill>
              <a:latin typeface="Avenir Next Cyr W04 Demi" panose="020B0703020202020204" pitchFamily="34" charset="0"/>
            </a:endParaRPr>
          </a:p>
        </p:txBody>
      </p:sp>
      <p:sp>
        <p:nvSpPr>
          <p:cNvPr id="10" name="TextBox 9"/>
          <p:cNvSpPr txBox="1"/>
          <p:nvPr/>
        </p:nvSpPr>
        <p:spPr>
          <a:xfrm rot="20233208">
            <a:off x="4454012" y="3383623"/>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pic>
        <p:nvPicPr>
          <p:cNvPr id="4098" name="Picture 2" descr="Image result for logo universitas negeri pada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2705" y="183318"/>
            <a:ext cx="796639" cy="7966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43113" y="119972"/>
            <a:ext cx="3148887" cy="923330"/>
          </a:xfrm>
          <a:prstGeom prst="rect">
            <a:avLst/>
          </a:prstGeom>
          <a:noFill/>
        </p:spPr>
        <p:txBody>
          <a:bodyPr wrap="square" rtlCol="0">
            <a:spAutoFit/>
          </a:bodyPr>
          <a:lstStyle/>
          <a:p>
            <a:r>
              <a:rPr lang="en-US" dirty="0" smtClean="0">
                <a:solidFill>
                  <a:srgbClr val="FFFF00"/>
                </a:solidFill>
              </a:rPr>
              <a:t>Workshop </a:t>
            </a:r>
            <a:r>
              <a:rPr lang="en-US" dirty="0" err="1" smtClean="0">
                <a:solidFill>
                  <a:srgbClr val="FFFF00"/>
                </a:solidFill>
              </a:rPr>
              <a:t>Jurusan</a:t>
            </a:r>
            <a:r>
              <a:rPr lang="en-US" dirty="0" smtClean="0">
                <a:solidFill>
                  <a:srgbClr val="FFFF00"/>
                </a:solidFill>
              </a:rPr>
              <a:t> </a:t>
            </a:r>
            <a:r>
              <a:rPr lang="en-US" dirty="0" err="1" smtClean="0">
                <a:solidFill>
                  <a:srgbClr val="FFFF00"/>
                </a:solidFill>
              </a:rPr>
              <a:t>Statistika</a:t>
            </a:r>
            <a:r>
              <a:rPr lang="en-US" dirty="0" smtClean="0">
                <a:solidFill>
                  <a:srgbClr val="FFFF00"/>
                </a:solidFill>
              </a:rPr>
              <a:t> </a:t>
            </a:r>
          </a:p>
          <a:p>
            <a:r>
              <a:rPr lang="en-US" dirty="0" err="1" smtClean="0">
                <a:solidFill>
                  <a:srgbClr val="FFFF00"/>
                </a:solidFill>
              </a:rPr>
              <a:t>Universitas</a:t>
            </a:r>
            <a:r>
              <a:rPr lang="en-US" dirty="0" smtClean="0">
                <a:solidFill>
                  <a:srgbClr val="FFFF00"/>
                </a:solidFill>
              </a:rPr>
              <a:t> </a:t>
            </a:r>
            <a:r>
              <a:rPr lang="en-US" dirty="0" err="1" smtClean="0">
                <a:solidFill>
                  <a:srgbClr val="FFFF00"/>
                </a:solidFill>
              </a:rPr>
              <a:t>Negeri</a:t>
            </a:r>
            <a:r>
              <a:rPr lang="en-US" dirty="0" smtClean="0">
                <a:solidFill>
                  <a:srgbClr val="FFFF00"/>
                </a:solidFill>
              </a:rPr>
              <a:t> Padang</a:t>
            </a:r>
          </a:p>
          <a:p>
            <a:r>
              <a:rPr lang="en-US" dirty="0" smtClean="0">
                <a:solidFill>
                  <a:srgbClr val="FFFF00"/>
                </a:solidFill>
              </a:rPr>
              <a:t>8 – 9 </a:t>
            </a:r>
            <a:r>
              <a:rPr lang="en-US" dirty="0" err="1" smtClean="0">
                <a:solidFill>
                  <a:srgbClr val="FFFF00"/>
                </a:solidFill>
              </a:rPr>
              <a:t>Oktober</a:t>
            </a:r>
            <a:r>
              <a:rPr lang="en-US" dirty="0" smtClean="0">
                <a:solidFill>
                  <a:srgbClr val="FFFF00"/>
                </a:solidFill>
              </a:rPr>
              <a:t> 2019</a:t>
            </a:r>
            <a:endParaRPr lang="en-US" dirty="0">
              <a:solidFill>
                <a:srgbClr val="FFFF00"/>
              </a:solidFill>
            </a:endParaRPr>
          </a:p>
        </p:txBody>
      </p:sp>
    </p:spTree>
    <p:extLst>
      <p:ext uri="{BB962C8B-B14F-4D97-AF65-F5344CB8AC3E}">
        <p14:creationId xmlns:p14="http://schemas.microsoft.com/office/powerpoint/2010/main" val="1040559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4023410" y="2230839"/>
            <a:ext cx="4070764" cy="4070764"/>
          </a:xfrm>
          <a:prstGeom prst="ellipse">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03668" y="2120628"/>
            <a:ext cx="4289830" cy="4289830"/>
          </a:xfrm>
          <a:prstGeom prst="ellipse">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17012" y="2046514"/>
            <a:ext cx="4463143" cy="4463143"/>
          </a:xfrm>
          <a:prstGeom prst="ellipse">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20889" y="3396597"/>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14385797">
            <a:off x="4357755" y="1700459"/>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7233363">
            <a:off x="3708847" y="3978203"/>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81679" y="5335346"/>
            <a:ext cx="1874393" cy="646331"/>
          </a:xfrm>
          <a:prstGeom prst="rect">
            <a:avLst/>
          </a:prstGeom>
          <a:noFill/>
        </p:spPr>
        <p:txBody>
          <a:bodyPr wrap="square" rtlCol="0">
            <a:spAutoFit/>
          </a:bodyPr>
          <a:lstStyle/>
          <a:p>
            <a:pPr algn="ctr"/>
            <a:r>
              <a:rPr lang="en-US" dirty="0" smtClean="0"/>
              <a:t>Purpose-Driven Activity</a:t>
            </a:r>
            <a:endParaRPr lang="en-US" dirty="0"/>
          </a:p>
        </p:txBody>
      </p:sp>
      <p:sp>
        <p:nvSpPr>
          <p:cNvPr id="13" name="TextBox 12"/>
          <p:cNvSpPr txBox="1"/>
          <p:nvPr/>
        </p:nvSpPr>
        <p:spPr>
          <a:xfrm>
            <a:off x="5239077" y="485012"/>
            <a:ext cx="1563624" cy="646331"/>
          </a:xfrm>
          <a:prstGeom prst="rect">
            <a:avLst/>
          </a:prstGeom>
          <a:noFill/>
        </p:spPr>
        <p:txBody>
          <a:bodyPr wrap="square" rtlCol="0">
            <a:spAutoFit/>
          </a:bodyPr>
          <a:lstStyle/>
          <a:p>
            <a:pPr algn="ctr"/>
            <a:r>
              <a:rPr lang="en-US" dirty="0" smtClean="0"/>
              <a:t>Model-Driven Activity</a:t>
            </a:r>
            <a:endParaRPr lang="en-US" dirty="0"/>
          </a:p>
        </p:txBody>
      </p:sp>
      <p:sp>
        <p:nvSpPr>
          <p:cNvPr id="14" name="TextBox 13"/>
          <p:cNvSpPr txBox="1"/>
          <p:nvPr/>
        </p:nvSpPr>
        <p:spPr>
          <a:xfrm>
            <a:off x="8435539" y="5312232"/>
            <a:ext cx="1563624" cy="646331"/>
          </a:xfrm>
          <a:prstGeom prst="rect">
            <a:avLst/>
          </a:prstGeom>
          <a:noFill/>
        </p:spPr>
        <p:txBody>
          <a:bodyPr wrap="square" rtlCol="0">
            <a:spAutoFit/>
          </a:bodyPr>
          <a:lstStyle/>
          <a:p>
            <a:pPr algn="ctr"/>
            <a:r>
              <a:rPr lang="en-US" dirty="0" smtClean="0"/>
              <a:t>Data-Driven Activity</a:t>
            </a:r>
            <a:endParaRPr lang="en-US" dirty="0"/>
          </a:p>
        </p:txBody>
      </p:sp>
      <p:sp>
        <p:nvSpPr>
          <p:cNvPr id="15" name="TextBox 14"/>
          <p:cNvSpPr txBox="1"/>
          <p:nvPr/>
        </p:nvSpPr>
        <p:spPr>
          <a:xfrm>
            <a:off x="5344628" y="2918835"/>
            <a:ext cx="1458073" cy="461665"/>
          </a:xfrm>
          <a:prstGeom prst="rect">
            <a:avLst/>
          </a:prstGeom>
          <a:noFill/>
        </p:spPr>
        <p:txBody>
          <a:bodyPr wrap="square" rtlCol="0">
            <a:spAutoFit/>
          </a:bodyPr>
          <a:lstStyle/>
          <a:p>
            <a:pPr algn="ctr"/>
            <a:r>
              <a:rPr lang="en-US" sz="2400" b="1" dirty="0" err="1" smtClean="0">
                <a:solidFill>
                  <a:schemeClr val="bg1"/>
                </a:solidFill>
              </a:rPr>
              <a:t>statistika</a:t>
            </a:r>
            <a:endParaRPr lang="en-US" sz="2400" b="1" dirty="0">
              <a:solidFill>
                <a:schemeClr val="bg1"/>
              </a:solidFill>
            </a:endParaRPr>
          </a:p>
        </p:txBody>
      </p:sp>
      <p:sp>
        <p:nvSpPr>
          <p:cNvPr id="16" name="TextBox 15"/>
          <p:cNvSpPr txBox="1"/>
          <p:nvPr/>
        </p:nvSpPr>
        <p:spPr>
          <a:xfrm>
            <a:off x="4221752" y="4680280"/>
            <a:ext cx="1458073" cy="461665"/>
          </a:xfrm>
          <a:prstGeom prst="rect">
            <a:avLst/>
          </a:prstGeom>
          <a:noFill/>
        </p:spPr>
        <p:txBody>
          <a:bodyPr wrap="square" rtlCol="0">
            <a:spAutoFit/>
          </a:bodyPr>
          <a:lstStyle/>
          <a:p>
            <a:pPr algn="ctr"/>
            <a:r>
              <a:rPr lang="en-US" sz="2400" b="1" dirty="0" err="1" smtClean="0">
                <a:solidFill>
                  <a:schemeClr val="bg1"/>
                </a:solidFill>
              </a:rPr>
              <a:t>analitika</a:t>
            </a:r>
            <a:endParaRPr lang="en-US" sz="2400" b="1" dirty="0">
              <a:solidFill>
                <a:schemeClr val="bg1"/>
              </a:solidFill>
            </a:endParaRPr>
          </a:p>
        </p:txBody>
      </p:sp>
      <p:sp>
        <p:nvSpPr>
          <p:cNvPr id="17" name="TextBox 16"/>
          <p:cNvSpPr txBox="1"/>
          <p:nvPr/>
        </p:nvSpPr>
        <p:spPr>
          <a:xfrm>
            <a:off x="6340459" y="4709997"/>
            <a:ext cx="1704183" cy="461665"/>
          </a:xfrm>
          <a:prstGeom prst="rect">
            <a:avLst/>
          </a:prstGeom>
          <a:noFill/>
        </p:spPr>
        <p:txBody>
          <a:bodyPr wrap="square" rtlCol="0">
            <a:spAutoFit/>
          </a:bodyPr>
          <a:lstStyle/>
          <a:p>
            <a:pPr algn="ctr"/>
            <a:r>
              <a:rPr lang="en-US" sz="2400" b="1" dirty="0" smtClean="0">
                <a:solidFill>
                  <a:schemeClr val="bg1"/>
                </a:solidFill>
              </a:rPr>
              <a:t>data mining</a:t>
            </a:r>
            <a:endParaRPr lang="en-US" sz="2400" b="1" dirty="0">
              <a:solidFill>
                <a:schemeClr val="bg1"/>
              </a:solidFill>
            </a:endParaRPr>
          </a:p>
        </p:txBody>
      </p:sp>
      <p:sp>
        <p:nvSpPr>
          <p:cNvPr id="27" name="Isosceles Triangle 26"/>
          <p:cNvSpPr/>
          <p:nvPr/>
        </p:nvSpPr>
        <p:spPr>
          <a:xfrm rot="11320606">
            <a:off x="8092264" y="4617671"/>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9486887">
            <a:off x="4275746" y="5664373"/>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3950080">
            <a:off x="5172831" y="2027012"/>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633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Kriteria Penghentian Proses Pemisahan</a:t>
            </a:r>
            <a:endParaRPr lang="en-US" sz="3000" b="1" dirty="0">
              <a:latin typeface="+mj-lt"/>
              <a:ea typeface="+mj-ea"/>
              <a:cs typeface="+mj-cs"/>
            </a:endParaRPr>
          </a:p>
        </p:txBody>
      </p:sp>
      <p:sp>
        <p:nvSpPr>
          <p:cNvPr id="18" name="Rectangle 17"/>
          <p:cNvSpPr/>
          <p:nvPr/>
        </p:nvSpPr>
        <p:spPr>
          <a:xfrm>
            <a:off x="2095472" y="1268760"/>
            <a:ext cx="8072494" cy="3416320"/>
          </a:xfrm>
          <a:prstGeom prst="rect">
            <a:avLst/>
          </a:prstGeom>
        </p:spPr>
        <p:txBody>
          <a:bodyPr wrap="square">
            <a:spAutoFit/>
          </a:bodyPr>
          <a:lstStyle/>
          <a:p>
            <a:pPr marL="463550" lvl="1" indent="-409575">
              <a:buFont typeface="Arial" pitchFamily="34" charset="0"/>
              <a:buChar char="•"/>
            </a:pPr>
            <a:r>
              <a:rPr lang="en-US" sz="2400"/>
              <a:t>Simpul berisi amatan yang berasal dari satu kelas variabel respon</a:t>
            </a:r>
          </a:p>
          <a:p>
            <a:pPr marL="463550" lvl="1" indent="-409575">
              <a:buFont typeface="Arial" pitchFamily="34" charset="0"/>
              <a:buChar char="•"/>
            </a:pPr>
            <a:r>
              <a:rPr lang="en-US" sz="2400"/>
              <a:t>Simpul berisi amatan yang seluruh variabel prediktornya identik</a:t>
            </a:r>
          </a:p>
          <a:p>
            <a:pPr marL="463550" lvl="1" indent="-409575">
              <a:buFont typeface="Arial" pitchFamily="34" charset="0"/>
              <a:buChar char="•"/>
            </a:pPr>
            <a:r>
              <a:rPr lang="en-US" sz="2400"/>
              <a:t>Simpul berisi amatan yang kurang dari ukuran simpul minimal yang ditentukan di awal</a:t>
            </a:r>
          </a:p>
          <a:p>
            <a:pPr marL="463550" lvl="1" indent="-409575">
              <a:buFont typeface="Arial" pitchFamily="34" charset="0"/>
              <a:buChar char="•"/>
            </a:pPr>
            <a:r>
              <a:rPr lang="en-US" sz="2400"/>
              <a:t>Kedalaman pohon sudah mencapai kedalaman maksimal</a:t>
            </a:r>
          </a:p>
          <a:p>
            <a:pPr marL="463550" lvl="1" indent="-409575">
              <a:buFont typeface="Arial" pitchFamily="34" charset="0"/>
              <a:buChar char="•"/>
            </a:pPr>
            <a:endParaRPr lang="en-US" sz="2400"/>
          </a:p>
          <a:p>
            <a:pPr marL="463550" lvl="1" indent="-409575">
              <a:buFont typeface="Arial" pitchFamily="34" charset="0"/>
              <a:buChar char="•"/>
            </a:pPr>
            <a:endParaRPr lang="en-US" sz="2400" dirty="0"/>
          </a:p>
        </p:txBody>
      </p:sp>
    </p:spTree>
    <p:extLst>
      <p:ext uri="{BB962C8B-B14F-4D97-AF65-F5344CB8AC3E}">
        <p14:creationId xmlns:p14="http://schemas.microsoft.com/office/powerpoint/2010/main" val="97741571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1491202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3</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a:t>Ensemble Tree</a:t>
            </a:r>
          </a:p>
        </p:txBody>
      </p:sp>
    </p:spTree>
    <p:extLst>
      <p:ext uri="{BB962C8B-B14F-4D97-AF65-F5344CB8AC3E}">
        <p14:creationId xmlns:p14="http://schemas.microsoft.com/office/powerpoint/2010/main" val="29448859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tr-TR" smtClean="0"/>
              <a:t>Rationale</a:t>
            </a:r>
          </a:p>
        </p:txBody>
      </p:sp>
      <p:sp>
        <p:nvSpPr>
          <p:cNvPr id="5" name="Slide Number Placeholder 4"/>
          <p:cNvSpPr>
            <a:spLocks noGrp="1"/>
          </p:cNvSpPr>
          <p:nvPr>
            <p:ph type="sldNum" sz="quarter" idx="12"/>
          </p:nvPr>
        </p:nvSpPr>
        <p:spPr/>
        <p:txBody>
          <a:bodyPr/>
          <a:lstStyle/>
          <a:p>
            <a:fld id="{334627E7-679B-4EFE-AE5B-E9EBD248A4E2}" type="slidenum">
              <a:rPr lang="id-ID" smtClean="0"/>
              <a:pPr/>
              <a:t>103</a:t>
            </a:fld>
            <a:endParaRPr lang="id-ID"/>
          </a:p>
        </p:txBody>
      </p:sp>
      <p:sp>
        <p:nvSpPr>
          <p:cNvPr id="14341" name="Rectangle 3"/>
          <p:cNvSpPr>
            <a:spLocks noGrp="1" noChangeArrowheads="1"/>
          </p:cNvSpPr>
          <p:nvPr>
            <p:ph idx="4294967295"/>
          </p:nvPr>
        </p:nvSpPr>
        <p:spPr>
          <a:xfrm>
            <a:off x="2662334" y="1928262"/>
            <a:ext cx="7886700" cy="4351338"/>
          </a:xfrm>
        </p:spPr>
        <p:txBody>
          <a:bodyPr>
            <a:normAutofit fontScale="92500" lnSpcReduction="10000"/>
          </a:bodyPr>
          <a:lstStyle/>
          <a:p>
            <a:pPr eaLnBrk="1" hangingPunct="1"/>
            <a:r>
              <a:rPr lang="tr-TR" dirty="0" smtClean="0"/>
              <a:t>There is no algorithm that is always the most accurate</a:t>
            </a:r>
            <a:endParaRPr lang="en-US" dirty="0" smtClean="0"/>
          </a:p>
          <a:p>
            <a:pPr eaLnBrk="1" hangingPunct="1"/>
            <a:r>
              <a:rPr lang="tr-TR" dirty="0" smtClean="0"/>
              <a:t>Generate a group of </a:t>
            </a:r>
            <a:r>
              <a:rPr lang="tr-TR" dirty="0" smtClean="0">
                <a:solidFill>
                  <a:srgbClr val="FF0000"/>
                </a:solidFill>
              </a:rPr>
              <a:t>base-learners </a:t>
            </a:r>
            <a:r>
              <a:rPr lang="tr-TR" dirty="0" smtClean="0"/>
              <a:t>which when combined has higher accuracy</a:t>
            </a:r>
            <a:endParaRPr lang="en-US" dirty="0" smtClean="0"/>
          </a:p>
          <a:p>
            <a:pPr eaLnBrk="1" hangingPunct="1"/>
            <a:r>
              <a:rPr lang="en-US" dirty="0" smtClean="0"/>
              <a:t>Each algorithm makes assumptions which might be or not be valid for the problem at hand.</a:t>
            </a:r>
            <a:endParaRPr lang="tr-TR" dirty="0" smtClean="0"/>
          </a:p>
          <a:p>
            <a:pPr eaLnBrk="1" hangingPunct="1"/>
            <a:r>
              <a:rPr lang="tr-TR" dirty="0" smtClean="0"/>
              <a:t>Different learners use different</a:t>
            </a:r>
          </a:p>
          <a:p>
            <a:pPr lvl="1" eaLnBrk="1" hangingPunct="1"/>
            <a:r>
              <a:rPr lang="tr-TR" dirty="0"/>
              <a:t>Algorithms</a:t>
            </a:r>
          </a:p>
          <a:p>
            <a:pPr lvl="1" eaLnBrk="1" hangingPunct="1"/>
            <a:r>
              <a:rPr lang="tr-TR" dirty="0"/>
              <a:t>Hyperparameters</a:t>
            </a:r>
          </a:p>
          <a:p>
            <a:pPr lvl="1" eaLnBrk="1" hangingPunct="1"/>
            <a:r>
              <a:rPr lang="tr-TR" dirty="0"/>
              <a:t>Representations (Modalities)</a:t>
            </a:r>
          </a:p>
          <a:p>
            <a:pPr lvl="1" eaLnBrk="1" hangingPunct="1"/>
            <a:r>
              <a:rPr lang="tr-TR" dirty="0"/>
              <a:t>Training sets</a:t>
            </a:r>
          </a:p>
          <a:p>
            <a:pPr lvl="1" eaLnBrk="1" hangingPunct="1"/>
            <a:r>
              <a:rPr lang="tr-TR" dirty="0"/>
              <a:t>Subproblems</a:t>
            </a:r>
          </a:p>
          <a:p>
            <a:pPr eaLnBrk="1" hangingPunct="1">
              <a:buFont typeface="Wingdings" pitchFamily="2" charset="2"/>
              <a:buNone/>
            </a:pPr>
            <a:endParaRPr lang="tr-TR" dirty="0" smtClean="0"/>
          </a:p>
        </p:txBody>
      </p:sp>
    </p:spTree>
    <p:extLst>
      <p:ext uri="{BB962C8B-B14F-4D97-AF65-F5344CB8AC3E}">
        <p14:creationId xmlns:p14="http://schemas.microsoft.com/office/powerpoint/2010/main" val="12784072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normAutofit/>
          </a:bodyPr>
          <a:lstStyle/>
          <a:p>
            <a:r>
              <a:rPr lang="en-US" altLang="zh-CN" sz="4000" dirty="0">
                <a:solidFill>
                  <a:srgbClr val="0000FF"/>
                </a:solidFill>
                <a:latin typeface="Times New Roman" pitchFamily="18" charset="0"/>
              </a:rPr>
              <a:t>Why Ensemble Works?</a:t>
            </a:r>
          </a:p>
        </p:txBody>
      </p:sp>
      <p:sp>
        <p:nvSpPr>
          <p:cNvPr id="15" name="Slide Number Placeholder 14"/>
          <p:cNvSpPr>
            <a:spLocks noGrp="1"/>
          </p:cNvSpPr>
          <p:nvPr>
            <p:ph type="sldNum" sz="quarter" idx="12"/>
          </p:nvPr>
        </p:nvSpPr>
        <p:spPr/>
        <p:txBody>
          <a:bodyPr/>
          <a:lstStyle/>
          <a:p>
            <a:fld id="{334627E7-679B-4EFE-AE5B-E9EBD248A4E2}" type="slidenum">
              <a:rPr lang="id-ID" smtClean="0"/>
              <a:pPr/>
              <a:t>104</a:t>
            </a:fld>
            <a:endParaRPr lang="id-ID"/>
          </a:p>
        </p:txBody>
      </p:sp>
      <p:grpSp>
        <p:nvGrpSpPr>
          <p:cNvPr id="2" name="Group 5"/>
          <p:cNvGrpSpPr>
            <a:grpSpLocks/>
          </p:cNvGrpSpPr>
          <p:nvPr/>
        </p:nvGrpSpPr>
        <p:grpSpPr bwMode="auto">
          <a:xfrm>
            <a:off x="2286000" y="1460500"/>
            <a:ext cx="7380288" cy="3817938"/>
            <a:chOff x="2971" y="2160"/>
            <a:chExt cx="4649" cy="2886"/>
          </a:xfrm>
        </p:grpSpPr>
        <p:grpSp>
          <p:nvGrpSpPr>
            <p:cNvPr id="3" name="Group 6"/>
            <p:cNvGrpSpPr>
              <a:grpSpLocks/>
            </p:cNvGrpSpPr>
            <p:nvPr/>
          </p:nvGrpSpPr>
          <p:grpSpPr bwMode="auto">
            <a:xfrm>
              <a:off x="2971" y="2160"/>
              <a:ext cx="4649" cy="2886"/>
              <a:chOff x="521" y="890"/>
              <a:chExt cx="4649" cy="2886"/>
            </a:xfrm>
          </p:grpSpPr>
          <p:pic>
            <p:nvPicPr>
              <p:cNvPr id="388103" name="Picture 7" descr="story25i1"/>
              <p:cNvPicPr>
                <a:picLocks noChangeAspect="1" noChangeArrowheads="1"/>
              </p:cNvPicPr>
              <p:nvPr/>
            </p:nvPicPr>
            <p:blipFill>
              <a:blip r:embed="rId4"/>
              <a:srcRect/>
              <a:stretch>
                <a:fillRect/>
              </a:stretch>
            </p:blipFill>
            <p:spPr bwMode="auto">
              <a:xfrm>
                <a:off x="521" y="890"/>
                <a:ext cx="4649" cy="2886"/>
              </a:xfrm>
              <a:prstGeom prst="rect">
                <a:avLst/>
              </a:prstGeom>
              <a:noFill/>
              <a:ln w="9525">
                <a:solidFill>
                  <a:srgbClr val="0000FF"/>
                </a:solidFill>
                <a:miter lim="800000"/>
                <a:headEnd/>
                <a:tailEnd/>
              </a:ln>
            </p:spPr>
          </p:pic>
          <p:sp>
            <p:nvSpPr>
              <p:cNvPr id="388104" name="Text Box 8"/>
              <p:cNvSpPr txBox="1">
                <a:spLocks noChangeArrowheads="1"/>
              </p:cNvSpPr>
              <p:nvPr/>
            </p:nvSpPr>
            <p:spPr bwMode="auto">
              <a:xfrm>
                <a:off x="612" y="1888"/>
                <a:ext cx="607" cy="279"/>
              </a:xfrm>
              <a:prstGeom prst="rect">
                <a:avLst/>
              </a:prstGeom>
              <a:solidFill>
                <a:schemeClr val="bg1"/>
              </a:solidFill>
              <a:ln w="9525">
                <a:solidFill>
                  <a:srgbClr val="FFCC00"/>
                </a:solidFill>
                <a:miter lim="800000"/>
                <a:headEnd/>
                <a:tailEnd/>
              </a:ln>
              <a:effectLst/>
            </p:spPr>
            <p:txBody>
              <a:bodyPr wrap="none">
                <a:spAutoFit/>
              </a:bodyPr>
              <a:lstStyle/>
              <a:p>
                <a:r>
                  <a:rPr lang="en-US">
                    <a:cs typeface="Times New Roman" pitchFamily="18" charset="0"/>
                  </a:rPr>
                  <a:t>Model 1</a:t>
                </a:r>
              </a:p>
            </p:txBody>
          </p:sp>
          <p:sp>
            <p:nvSpPr>
              <p:cNvPr id="388105" name="Text Box 9"/>
              <p:cNvSpPr txBox="1">
                <a:spLocks noChangeArrowheads="1"/>
              </p:cNvSpPr>
              <p:nvPr/>
            </p:nvSpPr>
            <p:spPr bwMode="auto">
              <a:xfrm>
                <a:off x="1292" y="2115"/>
                <a:ext cx="607" cy="279"/>
              </a:xfrm>
              <a:prstGeom prst="rect">
                <a:avLst/>
              </a:prstGeom>
              <a:solidFill>
                <a:schemeClr val="bg1"/>
              </a:solidFill>
              <a:ln w="9525">
                <a:solidFill>
                  <a:srgbClr val="CCFFCC"/>
                </a:solidFill>
                <a:miter lim="800000"/>
                <a:headEnd/>
                <a:tailEnd/>
              </a:ln>
              <a:effectLst/>
            </p:spPr>
            <p:txBody>
              <a:bodyPr wrap="none">
                <a:spAutoFit/>
              </a:bodyPr>
              <a:lstStyle/>
              <a:p>
                <a:r>
                  <a:rPr lang="en-US">
                    <a:cs typeface="Times New Roman" pitchFamily="18" charset="0"/>
                  </a:rPr>
                  <a:t>Model 2</a:t>
                </a:r>
              </a:p>
            </p:txBody>
          </p:sp>
          <p:sp>
            <p:nvSpPr>
              <p:cNvPr id="388106" name="Text Box 10"/>
              <p:cNvSpPr txBox="1">
                <a:spLocks noChangeArrowheads="1"/>
              </p:cNvSpPr>
              <p:nvPr/>
            </p:nvSpPr>
            <p:spPr bwMode="auto">
              <a:xfrm>
                <a:off x="1837" y="1933"/>
                <a:ext cx="607" cy="279"/>
              </a:xfrm>
              <a:prstGeom prst="rect">
                <a:avLst/>
              </a:prstGeom>
              <a:solidFill>
                <a:schemeClr val="bg1"/>
              </a:solidFill>
              <a:ln w="9525">
                <a:solidFill>
                  <a:srgbClr val="FF00FF"/>
                </a:solidFill>
                <a:miter lim="800000"/>
                <a:headEnd/>
                <a:tailEnd/>
              </a:ln>
              <a:effectLst/>
            </p:spPr>
            <p:txBody>
              <a:bodyPr wrap="none">
                <a:spAutoFit/>
              </a:bodyPr>
              <a:lstStyle/>
              <a:p>
                <a:r>
                  <a:rPr lang="en-US">
                    <a:cs typeface="Times New Roman" pitchFamily="18" charset="0"/>
                  </a:rPr>
                  <a:t>Model 3</a:t>
                </a:r>
              </a:p>
            </p:txBody>
          </p:sp>
          <p:sp>
            <p:nvSpPr>
              <p:cNvPr id="388107" name="Text Box 11"/>
              <p:cNvSpPr txBox="1">
                <a:spLocks noChangeArrowheads="1"/>
              </p:cNvSpPr>
              <p:nvPr/>
            </p:nvSpPr>
            <p:spPr bwMode="auto">
              <a:xfrm>
                <a:off x="2653" y="2160"/>
                <a:ext cx="607" cy="279"/>
              </a:xfrm>
              <a:prstGeom prst="rect">
                <a:avLst/>
              </a:prstGeom>
              <a:solidFill>
                <a:schemeClr val="bg1"/>
              </a:solidFill>
              <a:ln w="9525">
                <a:solidFill>
                  <a:srgbClr val="800080"/>
                </a:solidFill>
                <a:miter lim="800000"/>
                <a:headEnd/>
                <a:tailEnd/>
              </a:ln>
              <a:effectLst/>
            </p:spPr>
            <p:txBody>
              <a:bodyPr wrap="none">
                <a:spAutoFit/>
              </a:bodyPr>
              <a:lstStyle/>
              <a:p>
                <a:r>
                  <a:rPr lang="en-US">
                    <a:cs typeface="Times New Roman" pitchFamily="18" charset="0"/>
                  </a:rPr>
                  <a:t>Model 4</a:t>
                </a:r>
              </a:p>
            </p:txBody>
          </p:sp>
          <p:sp>
            <p:nvSpPr>
              <p:cNvPr id="388108" name="Text Box 12"/>
              <p:cNvSpPr txBox="1">
                <a:spLocks noChangeArrowheads="1"/>
              </p:cNvSpPr>
              <p:nvPr/>
            </p:nvSpPr>
            <p:spPr bwMode="auto">
              <a:xfrm>
                <a:off x="3334" y="1979"/>
                <a:ext cx="607" cy="279"/>
              </a:xfrm>
              <a:prstGeom prst="rect">
                <a:avLst/>
              </a:prstGeom>
              <a:solidFill>
                <a:schemeClr val="bg1"/>
              </a:solidFill>
              <a:ln w="9525">
                <a:solidFill>
                  <a:schemeClr val="tx1"/>
                </a:solidFill>
                <a:miter lim="800000"/>
                <a:headEnd/>
                <a:tailEnd/>
              </a:ln>
              <a:effectLst/>
            </p:spPr>
            <p:txBody>
              <a:bodyPr wrap="none">
                <a:spAutoFit/>
              </a:bodyPr>
              <a:lstStyle/>
              <a:p>
                <a:r>
                  <a:rPr lang="en-US">
                    <a:cs typeface="Times New Roman" pitchFamily="18" charset="0"/>
                  </a:rPr>
                  <a:t>Model 5</a:t>
                </a:r>
              </a:p>
            </p:txBody>
          </p:sp>
          <p:sp>
            <p:nvSpPr>
              <p:cNvPr id="388109" name="Text Box 13"/>
              <p:cNvSpPr txBox="1">
                <a:spLocks noChangeArrowheads="1"/>
              </p:cNvSpPr>
              <p:nvPr/>
            </p:nvSpPr>
            <p:spPr bwMode="auto">
              <a:xfrm>
                <a:off x="4468" y="1842"/>
                <a:ext cx="607" cy="279"/>
              </a:xfrm>
              <a:prstGeom prst="rect">
                <a:avLst/>
              </a:prstGeom>
              <a:solidFill>
                <a:schemeClr val="bg1"/>
              </a:solidFill>
              <a:ln w="9525">
                <a:solidFill>
                  <a:srgbClr val="008080"/>
                </a:solidFill>
                <a:miter lim="800000"/>
                <a:headEnd/>
                <a:tailEnd/>
              </a:ln>
              <a:effectLst/>
            </p:spPr>
            <p:txBody>
              <a:bodyPr wrap="none">
                <a:spAutoFit/>
              </a:bodyPr>
              <a:lstStyle/>
              <a:p>
                <a:r>
                  <a:rPr lang="en-US">
                    <a:cs typeface="Times New Roman" pitchFamily="18" charset="0"/>
                  </a:rPr>
                  <a:t>Model 6</a:t>
                </a:r>
              </a:p>
            </p:txBody>
          </p:sp>
        </p:grpSp>
        <p:sp>
          <p:nvSpPr>
            <p:cNvPr id="388110" name="Text Box 14"/>
            <p:cNvSpPr txBox="1">
              <a:spLocks noChangeArrowheads="1"/>
            </p:cNvSpPr>
            <p:nvPr/>
          </p:nvSpPr>
          <p:spPr bwMode="auto">
            <a:xfrm>
              <a:off x="4649" y="2659"/>
              <a:ext cx="1754" cy="279"/>
            </a:xfrm>
            <a:prstGeom prst="rect">
              <a:avLst/>
            </a:prstGeom>
            <a:solidFill>
              <a:schemeClr val="bg1"/>
            </a:solidFill>
            <a:ln w="15875">
              <a:solidFill>
                <a:srgbClr val="0000FF"/>
              </a:solidFill>
              <a:miter lim="800000"/>
              <a:headEnd/>
              <a:tailEnd/>
            </a:ln>
            <a:effectLst/>
          </p:spPr>
          <p:txBody>
            <a:bodyPr wrap="none">
              <a:spAutoFit/>
            </a:bodyPr>
            <a:lstStyle/>
            <a:p>
              <a:r>
                <a:rPr lang="en-US">
                  <a:cs typeface="Times New Roman" pitchFamily="18" charset="0"/>
                </a:rPr>
                <a:t>Some unknown distribution</a:t>
              </a:r>
            </a:p>
          </p:txBody>
        </p:sp>
      </p:grpSp>
      <p:sp>
        <p:nvSpPr>
          <p:cNvPr id="388111" name="Text Box 15"/>
          <p:cNvSpPr txBox="1">
            <a:spLocks noChangeArrowheads="1"/>
          </p:cNvSpPr>
          <p:nvPr/>
        </p:nvSpPr>
        <p:spPr bwMode="auto">
          <a:xfrm>
            <a:off x="3276600" y="5472907"/>
            <a:ext cx="6629400" cy="523220"/>
          </a:xfrm>
          <a:prstGeom prst="rect">
            <a:avLst/>
          </a:prstGeom>
          <a:noFill/>
          <a:ln w="9525">
            <a:noFill/>
            <a:miter lim="800000"/>
            <a:headEnd/>
            <a:tailEnd/>
          </a:ln>
          <a:effectLst/>
        </p:spPr>
        <p:txBody>
          <a:bodyPr>
            <a:spAutoFit/>
          </a:bodyPr>
          <a:lstStyle/>
          <a:p>
            <a:pPr algn="ctr">
              <a:spcBef>
                <a:spcPct val="50000"/>
              </a:spcBef>
            </a:pPr>
            <a:r>
              <a:rPr lang="en-US" sz="2800" b="1">
                <a:solidFill>
                  <a:srgbClr val="FF0000"/>
                </a:solidFill>
                <a:latin typeface="Comic Sans MS" pitchFamily="66" charset="0"/>
              </a:rPr>
              <a:t>Ensemble gives the global picture!</a:t>
            </a:r>
          </a:p>
        </p:txBody>
      </p:sp>
    </p:spTree>
    <p:custDataLst>
      <p:tags r:id="rId1"/>
    </p:custDataLst>
    <p:extLst>
      <p:ext uri="{BB962C8B-B14F-4D97-AF65-F5344CB8AC3E}">
        <p14:creationId xmlns:p14="http://schemas.microsoft.com/office/powerpoint/2010/main" val="3401396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1"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smtClean="0"/>
              <a:t>Why does it work?</a:t>
            </a:r>
          </a:p>
        </p:txBody>
      </p:sp>
      <p:sp>
        <p:nvSpPr>
          <p:cNvPr id="5" name="Slide Number Placeholder 4"/>
          <p:cNvSpPr>
            <a:spLocks noGrp="1"/>
          </p:cNvSpPr>
          <p:nvPr>
            <p:ph type="sldNum" sz="quarter" idx="12"/>
          </p:nvPr>
        </p:nvSpPr>
        <p:spPr/>
        <p:txBody>
          <a:bodyPr/>
          <a:lstStyle/>
          <a:p>
            <a:fld id="{334627E7-679B-4EFE-AE5B-E9EBD248A4E2}" type="slidenum">
              <a:rPr lang="id-ID" smtClean="0"/>
              <a:pPr/>
              <a:t>105</a:t>
            </a:fld>
            <a:endParaRPr lang="id-ID"/>
          </a:p>
        </p:txBody>
      </p:sp>
      <p:graphicFrame>
        <p:nvGraphicFramePr>
          <p:cNvPr id="2050" name="Object 4"/>
          <p:cNvGraphicFramePr>
            <a:graphicFrameLocks noGrp="1" noChangeAspect="1"/>
          </p:cNvGraphicFramePr>
          <p:nvPr>
            <p:ph idx="4294967295"/>
            <p:extLst/>
          </p:nvPr>
        </p:nvGraphicFramePr>
        <p:xfrm>
          <a:off x="4415632" y="4265645"/>
          <a:ext cx="3360737" cy="946150"/>
        </p:xfrm>
        <a:graphic>
          <a:graphicData uri="http://schemas.openxmlformats.org/presentationml/2006/ole">
            <mc:AlternateContent xmlns:mc="http://schemas.openxmlformats.org/markup-compatibility/2006">
              <mc:Choice xmlns:v="urn:schemas-microsoft-com:vml" Requires="v">
                <p:oleObj spid="_x0000_s2056" name="Equation" r:id="rId3" imgW="1625400" imgH="457200" progId="Equation.3">
                  <p:embed/>
                </p:oleObj>
              </mc:Choice>
              <mc:Fallback>
                <p:oleObj name="Equation" r:id="rId3" imgW="1625400" imgH="45720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632" y="4265645"/>
                        <a:ext cx="3360737" cy="946150"/>
                      </a:xfrm>
                      <a:prstGeom prst="rect">
                        <a:avLst/>
                      </a:prstGeom>
                      <a:noFill/>
                      <a:extLst/>
                    </p:spPr>
                  </p:pic>
                </p:oleObj>
              </mc:Fallback>
            </mc:AlternateContent>
          </a:graphicData>
        </a:graphic>
      </p:graphicFrame>
      <p:sp>
        <p:nvSpPr>
          <p:cNvPr id="2052" name="Rectangle 3"/>
          <p:cNvSpPr>
            <a:spLocks noGrp="1" noChangeArrowheads="1"/>
          </p:cNvSpPr>
          <p:nvPr>
            <p:ph type="body" idx="4294967295"/>
          </p:nvPr>
        </p:nvSpPr>
        <p:spPr>
          <a:xfrm>
            <a:off x="2438400" y="2081214"/>
            <a:ext cx="8229600" cy="3595687"/>
          </a:xfrm>
        </p:spPr>
        <p:txBody>
          <a:bodyPr>
            <a:normAutofit/>
          </a:bodyPr>
          <a:lstStyle/>
          <a:p>
            <a:pPr eaLnBrk="1" hangingPunct="1"/>
            <a:r>
              <a:rPr lang="en-US" dirty="0"/>
              <a:t>Suppose there are 25 base classifiers</a:t>
            </a:r>
          </a:p>
          <a:p>
            <a:pPr lvl="1" eaLnBrk="1" hangingPunct="1"/>
            <a:r>
              <a:rPr lang="en-US" sz="2000" dirty="0"/>
              <a:t>Each classifier has error rate, </a:t>
            </a:r>
            <a:r>
              <a:rPr lang="en-US" sz="2000" dirty="0">
                <a:sym typeface="Symbol" pitchFamily="18" charset="2"/>
              </a:rPr>
              <a:t></a:t>
            </a:r>
            <a:r>
              <a:rPr lang="en-US" sz="2000" dirty="0"/>
              <a:t> = 0.35</a:t>
            </a:r>
          </a:p>
          <a:p>
            <a:pPr lvl="1" eaLnBrk="1" hangingPunct="1"/>
            <a:r>
              <a:rPr lang="en-US" sz="2000" dirty="0"/>
              <a:t>Assume classifiers are independent</a:t>
            </a:r>
          </a:p>
          <a:p>
            <a:pPr lvl="1" eaLnBrk="1" hangingPunct="1"/>
            <a:r>
              <a:rPr lang="en-US" sz="2000" dirty="0"/>
              <a:t>Probability that the ensemble classifier makes a wrong prediction:</a:t>
            </a:r>
          </a:p>
        </p:txBody>
      </p:sp>
    </p:spTree>
    <p:extLst>
      <p:ext uri="{BB962C8B-B14F-4D97-AF65-F5344CB8AC3E}">
        <p14:creationId xmlns:p14="http://schemas.microsoft.com/office/powerpoint/2010/main" val="6854826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lgn="ctr" eaLnBrk="1" hangingPunct="1"/>
            <a:r>
              <a:rPr lang="en-US" smtClean="0"/>
              <a:t>What is the Main Challenge for </a:t>
            </a:r>
            <a:br>
              <a:rPr lang="en-US" smtClean="0"/>
            </a:br>
            <a:r>
              <a:rPr lang="en-US" smtClean="0"/>
              <a:t>Developing Ensemble Models?</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106</a:t>
            </a:fld>
            <a:endParaRPr lang="id-ID"/>
          </a:p>
        </p:txBody>
      </p:sp>
      <p:sp>
        <p:nvSpPr>
          <p:cNvPr id="16387" name="Rectangle 3"/>
          <p:cNvSpPr>
            <a:spLocks noGrp="1" noChangeArrowheads="1"/>
          </p:cNvSpPr>
          <p:nvPr>
            <p:ph idx="4294967295"/>
          </p:nvPr>
        </p:nvSpPr>
        <p:spPr>
          <a:xfrm>
            <a:off x="2615682" y="1847851"/>
            <a:ext cx="7886700" cy="4351338"/>
          </a:xfrm>
        </p:spPr>
        <p:txBody>
          <a:bodyPr>
            <a:normAutofit/>
          </a:bodyPr>
          <a:lstStyle/>
          <a:p>
            <a:pPr eaLnBrk="1" hangingPunct="1"/>
            <a:r>
              <a:rPr lang="en-US" dirty="0" smtClean="0"/>
              <a:t>The main challenge is </a:t>
            </a:r>
            <a:r>
              <a:rPr lang="en-US" dirty="0" smtClean="0">
                <a:solidFill>
                  <a:srgbClr val="00B050"/>
                </a:solidFill>
              </a:rPr>
              <a:t>not </a:t>
            </a:r>
            <a:r>
              <a:rPr lang="en-US" dirty="0" smtClean="0"/>
              <a:t>to obtain </a:t>
            </a:r>
            <a:r>
              <a:rPr lang="en-US" dirty="0" smtClean="0">
                <a:solidFill>
                  <a:srgbClr val="00B050"/>
                </a:solidFill>
              </a:rPr>
              <a:t>highly accurate base models</a:t>
            </a:r>
            <a:r>
              <a:rPr lang="en-US" dirty="0" smtClean="0"/>
              <a:t>, but rather to </a:t>
            </a:r>
            <a:r>
              <a:rPr lang="en-US" dirty="0" smtClean="0">
                <a:solidFill>
                  <a:srgbClr val="FF0000"/>
                </a:solidFill>
              </a:rPr>
              <a:t>obtain base models which make different kinds of errors</a:t>
            </a:r>
            <a:r>
              <a:rPr lang="en-US" dirty="0" smtClean="0"/>
              <a:t>. </a:t>
            </a:r>
          </a:p>
          <a:p>
            <a:pPr eaLnBrk="1" hangingPunct="1"/>
            <a:r>
              <a:rPr lang="id-ID" dirty="0" smtClean="0"/>
              <a:t>H</a:t>
            </a:r>
            <a:r>
              <a:rPr lang="en-US" dirty="0" err="1" smtClean="0"/>
              <a:t>igh</a:t>
            </a:r>
            <a:r>
              <a:rPr lang="en-US" dirty="0" smtClean="0"/>
              <a:t> accuracies can be accomplished if </a:t>
            </a:r>
            <a:r>
              <a:rPr lang="en-US" dirty="0" smtClean="0">
                <a:solidFill>
                  <a:srgbClr val="FF0000"/>
                </a:solidFill>
              </a:rPr>
              <a:t>different base models misclassify different training examples</a:t>
            </a:r>
            <a:r>
              <a:rPr lang="en-US" dirty="0" smtClean="0"/>
              <a:t>, even if the base classifier accuracy is low. </a:t>
            </a:r>
          </a:p>
        </p:txBody>
      </p:sp>
    </p:spTree>
    <p:extLst>
      <p:ext uri="{BB962C8B-B14F-4D97-AF65-F5344CB8AC3E}">
        <p14:creationId xmlns:p14="http://schemas.microsoft.com/office/powerpoint/2010/main" val="11091638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pPr eaLnBrk="1" hangingPunct="1"/>
            <a:r>
              <a:rPr lang="en-US" smtClean="0"/>
              <a:t>General Idea</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107</a:t>
            </a:fld>
            <a:endParaRPr lang="id-ID"/>
          </a:p>
        </p:txBody>
      </p:sp>
      <p:graphicFrame>
        <p:nvGraphicFramePr>
          <p:cNvPr id="1026" name="Object 3"/>
          <p:cNvGraphicFramePr>
            <a:graphicFrameLocks noGrp="1" noChangeAspect="1"/>
          </p:cNvGraphicFramePr>
          <p:nvPr>
            <p:ph idx="4294967295"/>
            <p:extLst/>
          </p:nvPr>
        </p:nvGraphicFramePr>
        <p:xfrm>
          <a:off x="2647950" y="1761899"/>
          <a:ext cx="6896100" cy="4318000"/>
        </p:xfrm>
        <a:graphic>
          <a:graphicData uri="http://schemas.openxmlformats.org/presentationml/2006/ole">
            <mc:AlternateContent xmlns:mc="http://schemas.openxmlformats.org/markup-compatibility/2006">
              <mc:Choice xmlns:v="urn:schemas-microsoft-com:vml" Requires="v">
                <p:oleObj spid="_x0000_s3080" name="Visio" r:id="rId3" imgW="9740951" imgH="7320219" progId="Visio.Drawing.11">
                  <p:embed/>
                </p:oleObj>
              </mc:Choice>
              <mc:Fallback>
                <p:oleObj name="Visio" r:id="rId3" imgW="9740951" imgH="7320219" progId="Visio.Drawing.11">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61899"/>
                        <a:ext cx="68961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860857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Bagging</a:t>
            </a:r>
            <a:endParaRPr lang="id-ID" dirty="0"/>
          </a:p>
        </p:txBody>
      </p:sp>
      <p:sp>
        <p:nvSpPr>
          <p:cNvPr id="4" name="Slide Number Placeholder 3"/>
          <p:cNvSpPr>
            <a:spLocks noGrp="1"/>
          </p:cNvSpPr>
          <p:nvPr>
            <p:ph type="sldNum" sz="quarter" idx="12"/>
          </p:nvPr>
        </p:nvSpPr>
        <p:spPr/>
        <p:txBody>
          <a:bodyPr/>
          <a:lstStyle/>
          <a:p>
            <a:fld id="{334627E7-679B-4EFE-AE5B-E9EBD248A4E2}" type="slidenum">
              <a:rPr lang="id-ID" smtClean="0"/>
              <a:pPr/>
              <a:t>108</a:t>
            </a:fld>
            <a:endParaRPr lang="id-ID"/>
          </a:p>
        </p:txBody>
      </p:sp>
      <p:sp>
        <p:nvSpPr>
          <p:cNvPr id="3" name="Content Placeholder 2"/>
          <p:cNvSpPr>
            <a:spLocks noGrp="1"/>
          </p:cNvSpPr>
          <p:nvPr>
            <p:ph idx="4294967295"/>
          </p:nvPr>
        </p:nvSpPr>
        <p:spPr>
          <a:xfrm>
            <a:off x="2781300" y="2005013"/>
            <a:ext cx="7886700" cy="4351338"/>
          </a:xfrm>
        </p:spPr>
        <p:txBody>
          <a:bodyPr>
            <a:normAutofit/>
          </a:bodyPr>
          <a:lstStyle/>
          <a:p>
            <a:r>
              <a:rPr lang="id-ID" dirty="0"/>
              <a:t>Bagging stands for Bootstrap </a:t>
            </a:r>
            <a:r>
              <a:rPr lang="id-ID" dirty="0" smtClean="0"/>
              <a:t>Aggregation</a:t>
            </a:r>
          </a:p>
          <a:p>
            <a:r>
              <a:rPr lang="tr-TR" dirty="0" smtClean="0"/>
              <a:t>Use bootstrapping to generate </a:t>
            </a:r>
            <a:r>
              <a:rPr lang="tr-TR" i="1" dirty="0" smtClean="0"/>
              <a:t>L</a:t>
            </a:r>
            <a:r>
              <a:rPr lang="tr-TR" dirty="0" smtClean="0"/>
              <a:t> training sets and train one base-learner with each</a:t>
            </a:r>
          </a:p>
          <a:p>
            <a:r>
              <a:rPr lang="tr-TR" dirty="0" smtClean="0"/>
              <a:t>Use voting (Average or median with regression)</a:t>
            </a:r>
          </a:p>
          <a:p>
            <a:r>
              <a:rPr lang="tr-TR" dirty="0" smtClean="0"/>
              <a:t>Unstable algorithms profit from bagging</a:t>
            </a:r>
          </a:p>
          <a:p>
            <a:endParaRPr lang="id-ID" dirty="0"/>
          </a:p>
        </p:txBody>
      </p:sp>
    </p:spTree>
    <p:extLst>
      <p:ext uri="{BB962C8B-B14F-4D97-AF65-F5344CB8AC3E}">
        <p14:creationId xmlns:p14="http://schemas.microsoft.com/office/powerpoint/2010/main" val="38985163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dirty="0"/>
              <a:t>Bagging </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075405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66" y="812144"/>
            <a:ext cx="7886700" cy="1325563"/>
          </a:xfrm>
        </p:spPr>
        <p:txBody>
          <a:bodyPr/>
          <a:lstStyle/>
          <a:p>
            <a:pPr algn="ctr"/>
            <a:r>
              <a:rPr lang="en-US" dirty="0" smtClean="0">
                <a:latin typeface="Avenir Next Cyr W04 Demi Italic" panose="020B0703020202090204" pitchFamily="34" charset="0"/>
              </a:rPr>
              <a:t>Types of Analytics</a:t>
            </a:r>
            <a:endParaRPr lang="en-US" dirty="0">
              <a:latin typeface="Avenir Next Cyr W04 Demi Italic" panose="020B0703020202090204" pitchFamily="34" charset="0"/>
            </a:endParaRPr>
          </a:p>
        </p:txBody>
      </p:sp>
      <p:sp>
        <p:nvSpPr>
          <p:cNvPr id="5" name="Rectangle 4"/>
          <p:cNvSpPr/>
          <p:nvPr/>
        </p:nvSpPr>
        <p:spPr>
          <a:xfrm>
            <a:off x="1960826" y="2445585"/>
            <a:ext cx="2249639"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1877484" y="2010638"/>
            <a:ext cx="2309477" cy="1015663"/>
          </a:xfrm>
          <a:prstGeom prst="rect">
            <a:avLst/>
          </a:prstGeom>
          <a:noFill/>
        </p:spPr>
        <p:txBody>
          <a:bodyPr wrap="square" rtlCol="0">
            <a:spAutoFit/>
          </a:bodyPr>
          <a:lstStyle/>
          <a:p>
            <a:pPr algn="ctr"/>
            <a:r>
              <a:rPr lang="en-US" sz="2400" b="1" dirty="0">
                <a:solidFill>
                  <a:schemeClr val="accent1">
                    <a:lumMod val="75000"/>
                  </a:schemeClr>
                </a:solidFill>
              </a:rPr>
              <a:t>DESCRIPTIVE</a:t>
            </a:r>
          </a:p>
          <a:p>
            <a:pPr algn="ctr"/>
            <a:r>
              <a:rPr lang="en-US" dirty="0">
                <a:solidFill>
                  <a:schemeClr val="bg1"/>
                </a:solidFill>
              </a:rPr>
              <a:t>Explains what happened</a:t>
            </a:r>
          </a:p>
        </p:txBody>
      </p:sp>
      <p:sp>
        <p:nvSpPr>
          <p:cNvPr id="10" name="Rectangle 9"/>
          <p:cNvSpPr/>
          <p:nvPr/>
        </p:nvSpPr>
        <p:spPr>
          <a:xfrm>
            <a:off x="4403331" y="2445585"/>
            <a:ext cx="2097883"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4502160" y="2003916"/>
            <a:ext cx="1923341" cy="1015663"/>
          </a:xfrm>
          <a:prstGeom prst="rect">
            <a:avLst/>
          </a:prstGeom>
          <a:noFill/>
        </p:spPr>
        <p:txBody>
          <a:bodyPr wrap="square" rtlCol="0">
            <a:spAutoFit/>
          </a:bodyPr>
          <a:lstStyle/>
          <a:p>
            <a:pPr algn="ctr"/>
            <a:r>
              <a:rPr lang="en-US" sz="2400" b="1" dirty="0">
                <a:solidFill>
                  <a:schemeClr val="accent1">
                    <a:lumMod val="75000"/>
                  </a:schemeClr>
                </a:solidFill>
              </a:rPr>
              <a:t>DIAGNOSTIC</a:t>
            </a:r>
          </a:p>
          <a:p>
            <a:pPr algn="ctr"/>
            <a:r>
              <a:rPr lang="en-US" dirty="0">
                <a:solidFill>
                  <a:schemeClr val="bg1"/>
                </a:solidFill>
              </a:rPr>
              <a:t>Explains why it happened</a:t>
            </a:r>
          </a:p>
        </p:txBody>
      </p:sp>
      <p:sp>
        <p:nvSpPr>
          <p:cNvPr id="12" name="Rectangle 11"/>
          <p:cNvSpPr/>
          <p:nvPr/>
        </p:nvSpPr>
        <p:spPr>
          <a:xfrm>
            <a:off x="6766227" y="2429107"/>
            <a:ext cx="2091448"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p:cNvSpPr txBox="1"/>
          <p:nvPr/>
        </p:nvSpPr>
        <p:spPr>
          <a:xfrm>
            <a:off x="6585252" y="1985303"/>
            <a:ext cx="2515204" cy="1015663"/>
          </a:xfrm>
          <a:prstGeom prst="rect">
            <a:avLst/>
          </a:prstGeom>
          <a:noFill/>
        </p:spPr>
        <p:txBody>
          <a:bodyPr wrap="square" rtlCol="0">
            <a:spAutoFit/>
          </a:bodyPr>
          <a:lstStyle/>
          <a:p>
            <a:pPr algn="ctr"/>
            <a:r>
              <a:rPr lang="en-US" sz="2400" b="1" dirty="0">
                <a:solidFill>
                  <a:schemeClr val="accent1">
                    <a:lumMod val="75000"/>
                  </a:schemeClr>
                </a:solidFill>
              </a:rPr>
              <a:t>PREDICTIVE</a:t>
            </a:r>
          </a:p>
          <a:p>
            <a:pPr algn="ctr"/>
            <a:r>
              <a:rPr lang="en-US" dirty="0">
                <a:solidFill>
                  <a:schemeClr val="bg1"/>
                </a:solidFill>
              </a:rPr>
              <a:t>Forecasts what might happen</a:t>
            </a:r>
          </a:p>
        </p:txBody>
      </p:sp>
      <p:sp>
        <p:nvSpPr>
          <p:cNvPr id="13" name="Rectangle 12"/>
          <p:cNvSpPr/>
          <p:nvPr/>
        </p:nvSpPr>
        <p:spPr>
          <a:xfrm>
            <a:off x="9064473" y="2414784"/>
            <a:ext cx="2254551"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p:cNvSpPr txBox="1"/>
          <p:nvPr/>
        </p:nvSpPr>
        <p:spPr>
          <a:xfrm>
            <a:off x="8868530" y="1981866"/>
            <a:ext cx="2908147" cy="1015663"/>
          </a:xfrm>
          <a:prstGeom prst="rect">
            <a:avLst/>
          </a:prstGeom>
          <a:noFill/>
        </p:spPr>
        <p:txBody>
          <a:bodyPr wrap="square" rtlCol="0">
            <a:spAutoFit/>
          </a:bodyPr>
          <a:lstStyle/>
          <a:p>
            <a:pPr algn="ctr"/>
            <a:r>
              <a:rPr lang="en-US" sz="2400" b="1" dirty="0">
                <a:solidFill>
                  <a:schemeClr val="accent1">
                    <a:lumMod val="75000"/>
                  </a:schemeClr>
                </a:solidFill>
              </a:rPr>
              <a:t>PRESCRIPTIVE</a:t>
            </a:r>
          </a:p>
          <a:p>
            <a:pPr algn="ctr"/>
            <a:r>
              <a:rPr lang="en-US" dirty="0">
                <a:solidFill>
                  <a:schemeClr val="bg1"/>
                </a:solidFill>
              </a:rPr>
              <a:t>Recommends  </a:t>
            </a:r>
          </a:p>
          <a:p>
            <a:pPr algn="ctr"/>
            <a:r>
              <a:rPr lang="en-US" dirty="0">
                <a:solidFill>
                  <a:schemeClr val="bg1"/>
                </a:solidFill>
              </a:rPr>
              <a:t>an action</a:t>
            </a:r>
          </a:p>
        </p:txBody>
      </p:sp>
      <p:pic>
        <p:nvPicPr>
          <p:cNvPr id="1028" name="Picture 4" descr="Image result for types of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b="37401"/>
          <a:stretch/>
        </p:blipFill>
        <p:spPr bwMode="auto">
          <a:xfrm>
            <a:off x="1691403" y="3042653"/>
            <a:ext cx="10085275" cy="2988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09076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dirty="0"/>
              <a:t>Bagging</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27808398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dirty="0"/>
              <a:t>Bagging</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38535088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32438293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250048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Random Forest</a:t>
            </a:r>
          </a:p>
        </p:txBody>
      </p:sp>
    </p:spTree>
    <p:extLst>
      <p:ext uri="{BB962C8B-B14F-4D97-AF65-F5344CB8AC3E}">
        <p14:creationId xmlns:p14="http://schemas.microsoft.com/office/powerpoint/2010/main" val="8709711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4294967295"/>
          </p:nvPr>
        </p:nvSpPr>
        <p:spPr>
          <a:xfrm>
            <a:off x="2781300" y="1816295"/>
            <a:ext cx="7886700" cy="4351338"/>
          </a:xfrm>
        </p:spPr>
        <p:txBody>
          <a:bodyPr>
            <a:normAutofit/>
          </a:bodyPr>
          <a:lstStyle/>
          <a:p>
            <a:r>
              <a:rPr lang="en-US" b="1" dirty="0"/>
              <a:t>Random forest</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bentuk</a:t>
            </a:r>
            <a:r>
              <a:rPr lang="en-US" dirty="0"/>
              <a:t> </a:t>
            </a:r>
            <a:r>
              <a:rPr lang="en-US" dirty="0" err="1"/>
              <a:t>teknik</a:t>
            </a:r>
            <a:r>
              <a:rPr lang="en-US" dirty="0"/>
              <a:t> </a:t>
            </a:r>
            <a:r>
              <a:rPr lang="en-US" dirty="0" err="1"/>
              <a:t>klasifikasi</a:t>
            </a:r>
            <a:r>
              <a:rPr lang="en-US" dirty="0"/>
              <a:t> ensemble yang </a:t>
            </a:r>
            <a:r>
              <a:rPr lang="en-US" dirty="0" err="1"/>
              <a:t>tersusun</a:t>
            </a:r>
            <a:r>
              <a:rPr lang="en-US" dirty="0"/>
              <a:t> </a:t>
            </a:r>
            <a:r>
              <a:rPr lang="en-US" dirty="0" err="1"/>
              <a:t>atas</a:t>
            </a:r>
            <a:r>
              <a:rPr lang="en-US" dirty="0"/>
              <a:t> </a:t>
            </a:r>
            <a:r>
              <a:rPr lang="en-US" dirty="0" err="1"/>
              <a:t>banyak</a:t>
            </a:r>
            <a:r>
              <a:rPr lang="en-US" dirty="0"/>
              <a:t> </a:t>
            </a:r>
            <a:r>
              <a:rPr lang="en-US" dirty="0" err="1"/>
              <a:t>pohon</a:t>
            </a:r>
            <a:r>
              <a:rPr lang="en-US" dirty="0"/>
              <a:t> </a:t>
            </a:r>
            <a:r>
              <a:rPr lang="en-US" dirty="0" err="1"/>
              <a:t>klasifikasi</a:t>
            </a:r>
            <a:r>
              <a:rPr lang="en-US" dirty="0"/>
              <a:t> </a:t>
            </a:r>
            <a:r>
              <a:rPr lang="en-US" dirty="0" err="1"/>
              <a:t>dan</a:t>
            </a:r>
            <a:r>
              <a:rPr lang="en-US" dirty="0"/>
              <a:t> </a:t>
            </a:r>
            <a:r>
              <a:rPr lang="en-US" dirty="0" err="1"/>
              <a:t>kelas</a:t>
            </a:r>
            <a:r>
              <a:rPr lang="en-US" dirty="0"/>
              <a:t> </a:t>
            </a:r>
            <a:r>
              <a:rPr lang="en-US" dirty="0" err="1"/>
              <a:t>prediksi</a:t>
            </a:r>
            <a:r>
              <a:rPr lang="en-US" dirty="0"/>
              <a:t> </a:t>
            </a:r>
            <a:r>
              <a:rPr lang="en-US" dirty="0" err="1"/>
              <a:t>merupakan</a:t>
            </a:r>
            <a:r>
              <a:rPr lang="en-US" dirty="0"/>
              <a:t> modus (</a:t>
            </a:r>
            <a:r>
              <a:rPr lang="en-US" dirty="0" err="1"/>
              <a:t>suara</a:t>
            </a:r>
            <a:r>
              <a:rPr lang="en-US" dirty="0"/>
              <a:t> </a:t>
            </a:r>
            <a:r>
              <a:rPr lang="en-US" dirty="0" err="1"/>
              <a:t>terbanyak</a:t>
            </a:r>
            <a:r>
              <a:rPr lang="en-US" dirty="0"/>
              <a:t>) </a:t>
            </a:r>
            <a:r>
              <a:rPr lang="en-US" dirty="0" err="1"/>
              <a:t>dari</a:t>
            </a:r>
            <a:r>
              <a:rPr lang="en-US" dirty="0"/>
              <a:t> </a:t>
            </a:r>
            <a:r>
              <a:rPr lang="en-US" dirty="0" err="1"/>
              <a:t>kelas</a:t>
            </a:r>
            <a:r>
              <a:rPr lang="en-US" dirty="0"/>
              <a:t> </a:t>
            </a:r>
            <a:r>
              <a:rPr lang="en-US" dirty="0" err="1"/>
              <a:t>prediksi</a:t>
            </a:r>
            <a:r>
              <a:rPr lang="en-US" dirty="0"/>
              <a:t> yang </a:t>
            </a:r>
            <a:r>
              <a:rPr lang="en-US" dirty="0" err="1"/>
              <a:t>dihasilkan</a:t>
            </a:r>
            <a:r>
              <a:rPr lang="en-US" dirty="0"/>
              <a:t> </a:t>
            </a:r>
            <a:r>
              <a:rPr lang="en-US" dirty="0" err="1"/>
              <a:t>oleh</a:t>
            </a:r>
            <a:r>
              <a:rPr lang="en-US" dirty="0"/>
              <a:t> </a:t>
            </a:r>
            <a:r>
              <a:rPr lang="en-US" dirty="0" err="1"/>
              <a:t>masing-masing</a:t>
            </a:r>
            <a:r>
              <a:rPr lang="en-US" dirty="0"/>
              <a:t> </a:t>
            </a:r>
            <a:r>
              <a:rPr lang="en-US" dirty="0" err="1"/>
              <a:t>pohon</a:t>
            </a:r>
            <a:endParaRPr lang="en-US" dirty="0"/>
          </a:p>
          <a:p>
            <a:r>
              <a:rPr lang="en-US" dirty="0" err="1"/>
              <a:t>Istilah</a:t>
            </a:r>
            <a:r>
              <a:rPr lang="en-US" dirty="0"/>
              <a:t> </a:t>
            </a:r>
            <a:r>
              <a:rPr lang="en-US" dirty="0" err="1"/>
              <a:t>ini</a:t>
            </a:r>
            <a:r>
              <a:rPr lang="en-US" dirty="0"/>
              <a:t> </a:t>
            </a:r>
            <a:r>
              <a:rPr lang="en-US" dirty="0" err="1"/>
              <a:t>berasal</a:t>
            </a:r>
            <a:r>
              <a:rPr lang="en-US" dirty="0"/>
              <a:t> </a:t>
            </a:r>
            <a:r>
              <a:rPr lang="en-US" dirty="0" err="1"/>
              <a:t>dari</a:t>
            </a:r>
            <a:r>
              <a:rPr lang="en-US" dirty="0"/>
              <a:t> </a:t>
            </a:r>
            <a:r>
              <a:rPr lang="en-US" b="1" dirty="0"/>
              <a:t>random decision forests</a:t>
            </a:r>
            <a:r>
              <a:rPr lang="en-US" dirty="0"/>
              <a:t> yang </a:t>
            </a:r>
            <a:r>
              <a:rPr lang="en-US" dirty="0" err="1"/>
              <a:t>diusulkan</a:t>
            </a:r>
            <a:r>
              <a:rPr lang="en-US" dirty="0"/>
              <a:t> </a:t>
            </a:r>
            <a:r>
              <a:rPr lang="en-US" dirty="0" err="1"/>
              <a:t>pertama</a:t>
            </a:r>
            <a:r>
              <a:rPr lang="en-US" dirty="0"/>
              <a:t> kali </a:t>
            </a:r>
            <a:r>
              <a:rPr lang="en-US" dirty="0" err="1"/>
              <a:t>oleh</a:t>
            </a:r>
            <a:r>
              <a:rPr lang="en-US" dirty="0"/>
              <a:t> Tin Kam Ho </a:t>
            </a:r>
            <a:r>
              <a:rPr lang="en-US" dirty="0" err="1"/>
              <a:t>dari</a:t>
            </a:r>
            <a:r>
              <a:rPr lang="en-US" dirty="0"/>
              <a:t> Bell Labs </a:t>
            </a:r>
            <a:r>
              <a:rPr lang="en-US" dirty="0" err="1"/>
              <a:t>pada</a:t>
            </a:r>
            <a:r>
              <a:rPr lang="en-US" dirty="0"/>
              <a:t> </a:t>
            </a:r>
            <a:r>
              <a:rPr lang="en-US" dirty="0" err="1"/>
              <a:t>tahun</a:t>
            </a:r>
            <a:r>
              <a:rPr lang="en-US" dirty="0"/>
              <a:t> 1995.</a:t>
            </a:r>
          </a:p>
          <a:p>
            <a:r>
              <a:rPr lang="en-US" dirty="0" err="1"/>
              <a:t>Metode</a:t>
            </a:r>
            <a:r>
              <a:rPr lang="en-US" dirty="0"/>
              <a:t> </a:t>
            </a:r>
            <a:r>
              <a:rPr lang="en-US" dirty="0" err="1"/>
              <a:t>ini</a:t>
            </a:r>
            <a:r>
              <a:rPr lang="en-US" dirty="0"/>
              <a:t> </a:t>
            </a:r>
            <a:r>
              <a:rPr lang="en-US" dirty="0" err="1"/>
              <a:t>merupakan</a:t>
            </a:r>
            <a:r>
              <a:rPr lang="en-US" dirty="0"/>
              <a:t> </a:t>
            </a:r>
            <a:r>
              <a:rPr lang="en-US" dirty="0" err="1"/>
              <a:t>gabungan</a:t>
            </a:r>
            <a:r>
              <a:rPr lang="en-US" dirty="0"/>
              <a:t> </a:t>
            </a:r>
            <a:r>
              <a:rPr lang="en-US" dirty="0" err="1"/>
              <a:t>dari</a:t>
            </a:r>
            <a:r>
              <a:rPr lang="en-US" dirty="0"/>
              <a:t> ide </a:t>
            </a:r>
            <a:r>
              <a:rPr lang="en-US" dirty="0" err="1"/>
              <a:t>Breiman</a:t>
            </a:r>
            <a:r>
              <a:rPr lang="en-US" dirty="0"/>
              <a:t> </a:t>
            </a:r>
            <a:r>
              <a:rPr lang="en-US" dirty="0" err="1"/>
              <a:t>tentang</a:t>
            </a:r>
            <a:r>
              <a:rPr lang="en-US" dirty="0"/>
              <a:t> bagging </a:t>
            </a:r>
            <a:r>
              <a:rPr lang="en-US" dirty="0" err="1"/>
              <a:t>dan</a:t>
            </a:r>
            <a:r>
              <a:rPr lang="en-US" dirty="0"/>
              <a:t> </a:t>
            </a:r>
            <a:r>
              <a:rPr lang="en-US" dirty="0" err="1"/>
              <a:t>seleksi</a:t>
            </a:r>
            <a:r>
              <a:rPr lang="en-US" dirty="0"/>
              <a:t> </a:t>
            </a:r>
            <a:r>
              <a:rPr lang="en-US" dirty="0" err="1"/>
              <a:t>variabel</a:t>
            </a:r>
            <a:r>
              <a:rPr lang="en-US" dirty="0"/>
              <a:t> </a:t>
            </a:r>
            <a:r>
              <a:rPr lang="en-US" dirty="0" err="1"/>
              <a:t>secara</a:t>
            </a:r>
            <a:r>
              <a:rPr lang="en-US" dirty="0"/>
              <a:t> </a:t>
            </a:r>
            <a:r>
              <a:rPr lang="en-US" dirty="0" err="1"/>
              <a:t>acak</a:t>
            </a:r>
            <a:r>
              <a:rPr lang="en-US" dirty="0"/>
              <a:t>.</a:t>
            </a:r>
          </a:p>
        </p:txBody>
      </p:sp>
    </p:spTree>
    <p:extLst>
      <p:ext uri="{BB962C8B-B14F-4D97-AF65-F5344CB8AC3E}">
        <p14:creationId xmlns:p14="http://schemas.microsoft.com/office/powerpoint/2010/main" val="227303008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4294967295"/>
          </p:nvPr>
        </p:nvSpPr>
        <p:spPr>
          <a:xfrm>
            <a:off x="2671666" y="2068221"/>
            <a:ext cx="7886700" cy="4351338"/>
          </a:xfrm>
        </p:spPr>
        <p:txBody>
          <a:bodyPr>
            <a:normAutofit fontScale="92500"/>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Tree>
    <p:extLst>
      <p:ext uri="{BB962C8B-B14F-4D97-AF65-F5344CB8AC3E}">
        <p14:creationId xmlns:p14="http://schemas.microsoft.com/office/powerpoint/2010/main" val="408364247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4294967295"/>
          </p:nvPr>
        </p:nvSpPr>
        <p:spPr>
          <a:xfrm>
            <a:off x="2781300" y="1853617"/>
            <a:ext cx="7886700" cy="4351338"/>
          </a:xfrm>
        </p:spPr>
        <p:txBody>
          <a:bodyPr>
            <a:normAutofit fontScale="77500" lnSpcReduction="20000"/>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Tree>
    <p:extLst>
      <p:ext uri="{BB962C8B-B14F-4D97-AF65-F5344CB8AC3E}">
        <p14:creationId xmlns:p14="http://schemas.microsoft.com/office/powerpoint/2010/main" val="283913916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4294967295"/>
          </p:nvPr>
        </p:nvSpPr>
        <p:spPr>
          <a:xfrm>
            <a:off x="2886270" y="1881608"/>
            <a:ext cx="7886700" cy="4351338"/>
          </a:xfrm>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Tree>
    <p:extLst>
      <p:ext uri="{BB962C8B-B14F-4D97-AF65-F5344CB8AC3E}">
        <p14:creationId xmlns:p14="http://schemas.microsoft.com/office/powerpoint/2010/main" val="282843540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596553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642" y="994422"/>
            <a:ext cx="5184321" cy="894507"/>
          </a:xfrm>
          <a:solidFill>
            <a:schemeClr val="accent6">
              <a:lumMod val="75000"/>
            </a:schemeClr>
          </a:solidFill>
          <a:effectLst>
            <a:softEdge rad="63500"/>
          </a:effectLst>
        </p:spPr>
        <p:txBody>
          <a:bodyPr>
            <a:normAutofit/>
          </a:bodyPr>
          <a:lstStyle/>
          <a:p>
            <a:pPr algn="ctr"/>
            <a:r>
              <a:rPr lang="en-US" sz="4000" b="1" dirty="0" err="1">
                <a:solidFill>
                  <a:schemeClr val="accent6">
                    <a:lumMod val="20000"/>
                    <a:lumOff val="80000"/>
                  </a:schemeClr>
                </a:solidFill>
                <a:latin typeface="Avenir Next Cyr W04 Demi Italic" panose="020B0703020202090204" pitchFamily="34" charset="0"/>
              </a:rPr>
              <a:t>Kegunaan</a:t>
            </a:r>
            <a:r>
              <a:rPr lang="en-US" sz="4000" b="1" dirty="0">
                <a:solidFill>
                  <a:schemeClr val="accent6">
                    <a:lumMod val="20000"/>
                    <a:lumOff val="80000"/>
                  </a:schemeClr>
                </a:solidFill>
                <a:latin typeface="Avenir Next Cyr W04 Demi Italic" panose="020B0703020202090204" pitchFamily="34" charset="0"/>
              </a:rPr>
              <a:t> </a:t>
            </a:r>
            <a:r>
              <a:rPr lang="en-US" sz="4000" b="1" dirty="0" err="1">
                <a:solidFill>
                  <a:schemeClr val="accent6">
                    <a:lumMod val="20000"/>
                    <a:lumOff val="80000"/>
                  </a:schemeClr>
                </a:solidFill>
                <a:latin typeface="Avenir Next Cyr W04 Demi Italic" panose="020B0703020202090204" pitchFamily="34" charset="0"/>
              </a:rPr>
              <a:t>Analitika</a:t>
            </a:r>
            <a:endParaRPr lang="en-US" sz="4000" b="1" dirty="0">
              <a:solidFill>
                <a:schemeClr val="accent6">
                  <a:lumMod val="20000"/>
                  <a:lumOff val="80000"/>
                </a:schemeClr>
              </a:solidFill>
              <a:latin typeface="Avenir Next Cyr W04 Demi Italic" panose="020B0703020202090204" pitchFamily="34" charset="0"/>
            </a:endParaRPr>
          </a:p>
        </p:txBody>
      </p:sp>
      <p:sp>
        <p:nvSpPr>
          <p:cNvPr id="3" name="Content Placeholder 2"/>
          <p:cNvSpPr>
            <a:spLocks noGrp="1"/>
          </p:cNvSpPr>
          <p:nvPr>
            <p:ph idx="4294967295"/>
          </p:nvPr>
        </p:nvSpPr>
        <p:spPr>
          <a:xfrm>
            <a:off x="6847114" y="2505075"/>
            <a:ext cx="4822372" cy="2635250"/>
          </a:xfrm>
        </p:spPr>
        <p:txBody>
          <a:bodyPr>
            <a:noAutofit/>
          </a:bodyPr>
          <a:lstStyle/>
          <a:p>
            <a:r>
              <a:rPr lang="en-US" b="1" dirty="0" smtClean="0"/>
              <a:t>Identifying past and current conditions</a:t>
            </a:r>
          </a:p>
          <a:p>
            <a:r>
              <a:rPr lang="en-US" b="1" dirty="0" smtClean="0"/>
              <a:t>Proactivity </a:t>
            </a:r>
            <a:r>
              <a:rPr lang="en-US" b="1" dirty="0"/>
              <a:t>and anticipating </a:t>
            </a:r>
            <a:r>
              <a:rPr lang="en-US" b="1" dirty="0" smtClean="0"/>
              <a:t>needs</a:t>
            </a:r>
          </a:p>
          <a:p>
            <a:r>
              <a:rPr lang="en-US" b="1" dirty="0" err="1"/>
              <a:t>Optimising</a:t>
            </a:r>
            <a:r>
              <a:rPr lang="en-US" b="1" dirty="0"/>
              <a:t> and improving operational </a:t>
            </a:r>
            <a:r>
              <a:rPr lang="en-US" b="1" dirty="0" smtClean="0"/>
              <a:t>efficiency</a:t>
            </a:r>
          </a:p>
          <a:p>
            <a:r>
              <a:rPr lang="en-US" b="1" dirty="0"/>
              <a:t>Mitigating </a:t>
            </a:r>
            <a:r>
              <a:rPr lang="en-US" b="1" dirty="0" smtClean="0"/>
              <a:t>risk</a:t>
            </a:r>
          </a:p>
          <a:p>
            <a:pPr marL="0" indent="0">
              <a:buNone/>
            </a:pPr>
            <a:endParaRPr lang="en-US" dirty="0"/>
          </a:p>
        </p:txBody>
      </p:sp>
      <p:pic>
        <p:nvPicPr>
          <p:cNvPr id="10242"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53076">
            <a:off x="1465618" y="1934517"/>
            <a:ext cx="4905498" cy="40137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59726192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9993496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42625231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5072064" y="1273176"/>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Tree>
    <p:extLst>
      <p:ext uri="{BB962C8B-B14F-4D97-AF65-F5344CB8AC3E}">
        <p14:creationId xmlns:p14="http://schemas.microsoft.com/office/powerpoint/2010/main" val="233533648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normAutofit/>
          </a:bodyPr>
          <a:lstStyle/>
          <a:p>
            <a:r>
              <a:rPr lang="en-US" altLang="en-US" sz="4000" b="1" dirty="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10247419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smtClean="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92185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a:off x="-3502152" y="0"/>
            <a:ext cx="9464040" cy="6858000"/>
          </a:xfrm>
          <a:prstGeom prst="parallelogram">
            <a:avLst>
              <a:gd name="adj" fmla="val 5020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722116" y="50883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Outline</a:t>
            </a:r>
            <a:endParaRPr kumimoji="1" lang="ja-JP" altLang="en-US" sz="4800" b="1" dirty="0">
              <a:solidFill>
                <a:schemeClr val="bg1"/>
              </a:solidFill>
            </a:endParaRPr>
          </a:p>
        </p:txBody>
      </p:sp>
      <p:sp>
        <p:nvSpPr>
          <p:cNvPr id="8" name="TextBox 7"/>
          <p:cNvSpPr txBox="1"/>
          <p:nvPr/>
        </p:nvSpPr>
        <p:spPr>
          <a:xfrm>
            <a:off x="5270789" y="1532593"/>
            <a:ext cx="5963268" cy="523220"/>
          </a:xfrm>
          <a:prstGeom prst="rect">
            <a:avLst/>
          </a:prstGeom>
          <a:noFill/>
        </p:spPr>
        <p:txBody>
          <a:bodyPr wrap="square" rtlCol="0">
            <a:spAutoFit/>
          </a:bodyPr>
          <a:lstStyle/>
          <a:p>
            <a:r>
              <a:rPr lang="en-US" sz="2800" b="1" dirty="0" err="1" smtClean="0">
                <a:solidFill>
                  <a:schemeClr val="accent1">
                    <a:lumMod val="50000"/>
                  </a:schemeClr>
                </a:solidFill>
              </a:rPr>
              <a:t>Tantangan</a:t>
            </a:r>
            <a:r>
              <a:rPr lang="en-US" sz="2800" b="1" dirty="0" smtClean="0">
                <a:solidFill>
                  <a:schemeClr val="accent1">
                    <a:lumMod val="50000"/>
                  </a:schemeClr>
                </a:solidFill>
              </a:rPr>
              <a:t> </a:t>
            </a:r>
            <a:r>
              <a:rPr lang="en-US" sz="2800" b="1" dirty="0" err="1" smtClean="0">
                <a:solidFill>
                  <a:schemeClr val="accent1">
                    <a:lumMod val="50000"/>
                  </a:schemeClr>
                </a:solidFill>
              </a:rPr>
              <a:t>dalam</a:t>
            </a:r>
            <a:r>
              <a:rPr lang="en-US" sz="2800" b="1" dirty="0" smtClean="0">
                <a:solidFill>
                  <a:schemeClr val="accent1">
                    <a:lumMod val="50000"/>
                  </a:schemeClr>
                </a:solidFill>
              </a:rPr>
              <a:t> </a:t>
            </a:r>
            <a:r>
              <a:rPr lang="en-US" sz="2800" b="1" dirty="0" err="1" smtClean="0">
                <a:solidFill>
                  <a:schemeClr val="accent1">
                    <a:lumMod val="50000"/>
                  </a:schemeClr>
                </a:solidFill>
              </a:rPr>
              <a:t>Pembelajaran</a:t>
            </a:r>
            <a:endParaRPr lang="en-US" sz="2800" b="1" dirty="0">
              <a:solidFill>
                <a:schemeClr val="accent1">
                  <a:lumMod val="50000"/>
                </a:schemeClr>
              </a:solidFill>
            </a:endParaRPr>
          </a:p>
        </p:txBody>
      </p:sp>
      <p:sp>
        <p:nvSpPr>
          <p:cNvPr id="9" name="TextBox 8"/>
          <p:cNvSpPr txBox="1"/>
          <p:nvPr/>
        </p:nvSpPr>
        <p:spPr>
          <a:xfrm>
            <a:off x="3913348" y="4272768"/>
            <a:ext cx="6576527" cy="523220"/>
          </a:xfrm>
          <a:prstGeom prst="rect">
            <a:avLst/>
          </a:prstGeom>
          <a:noFill/>
        </p:spPr>
        <p:txBody>
          <a:bodyPr wrap="square" rtlCol="0">
            <a:spAutoFit/>
          </a:bodyPr>
          <a:lstStyle/>
          <a:p>
            <a:r>
              <a:rPr lang="en-US" sz="2800" b="1" dirty="0" err="1" smtClean="0">
                <a:solidFill>
                  <a:schemeClr val="accent1">
                    <a:lumMod val="50000"/>
                  </a:schemeClr>
                </a:solidFill>
              </a:rPr>
              <a:t>Kompetensi</a:t>
            </a:r>
            <a:r>
              <a:rPr lang="en-US" sz="2800" b="1" dirty="0" smtClean="0">
                <a:solidFill>
                  <a:schemeClr val="accent1">
                    <a:lumMod val="50000"/>
                  </a:schemeClr>
                </a:solidFill>
              </a:rPr>
              <a:t> yang </a:t>
            </a:r>
            <a:r>
              <a:rPr lang="en-US" sz="2800" b="1" dirty="0" err="1" smtClean="0">
                <a:solidFill>
                  <a:schemeClr val="accent1">
                    <a:lumMod val="50000"/>
                  </a:schemeClr>
                </a:solidFill>
              </a:rPr>
              <a:t>Diperlukan</a:t>
            </a:r>
            <a:r>
              <a:rPr lang="en-US" sz="2800" b="1" dirty="0" smtClean="0">
                <a:solidFill>
                  <a:schemeClr val="accent1">
                    <a:lumMod val="50000"/>
                  </a:schemeClr>
                </a:solidFill>
              </a:rPr>
              <a:t> </a:t>
            </a:r>
            <a:r>
              <a:rPr lang="en-US" sz="2800" b="1" dirty="0" err="1" smtClean="0">
                <a:solidFill>
                  <a:schemeClr val="accent1">
                    <a:lumMod val="50000"/>
                  </a:schemeClr>
                </a:solidFill>
              </a:rPr>
              <a:t>Statistikawan</a:t>
            </a:r>
            <a:endParaRPr lang="en-US" sz="2800" b="1" dirty="0">
              <a:solidFill>
                <a:schemeClr val="accent1">
                  <a:lumMod val="50000"/>
                </a:schemeClr>
              </a:solidFill>
            </a:endParaRPr>
          </a:p>
        </p:txBody>
      </p:sp>
      <p:sp>
        <p:nvSpPr>
          <p:cNvPr id="10" name="TextBox 9"/>
          <p:cNvSpPr txBox="1"/>
          <p:nvPr/>
        </p:nvSpPr>
        <p:spPr>
          <a:xfrm>
            <a:off x="3155105" y="5642482"/>
            <a:ext cx="8093012" cy="523220"/>
          </a:xfrm>
          <a:prstGeom prst="rect">
            <a:avLst/>
          </a:prstGeom>
          <a:noFill/>
        </p:spPr>
        <p:txBody>
          <a:bodyPr wrap="square" rtlCol="0">
            <a:spAutoFit/>
          </a:bodyPr>
          <a:lstStyle/>
          <a:p>
            <a:r>
              <a:rPr lang="en-US" sz="2800" b="1" dirty="0" smtClean="0">
                <a:solidFill>
                  <a:schemeClr val="accent1">
                    <a:lumMod val="50000"/>
                  </a:schemeClr>
                </a:solidFill>
              </a:rPr>
              <a:t>Saran </a:t>
            </a:r>
            <a:r>
              <a:rPr lang="en-US" sz="2800" b="1" dirty="0" err="1" smtClean="0">
                <a:solidFill>
                  <a:schemeClr val="accent1">
                    <a:lumMod val="50000"/>
                  </a:schemeClr>
                </a:solidFill>
              </a:rPr>
              <a:t>terhadap</a:t>
            </a:r>
            <a:r>
              <a:rPr lang="en-US" sz="2800" b="1" dirty="0" smtClean="0">
                <a:solidFill>
                  <a:schemeClr val="accent1">
                    <a:lumMod val="50000"/>
                  </a:schemeClr>
                </a:solidFill>
              </a:rPr>
              <a:t> </a:t>
            </a:r>
            <a:r>
              <a:rPr lang="en-US" sz="2800" b="1" dirty="0" err="1" smtClean="0">
                <a:solidFill>
                  <a:schemeClr val="accent1">
                    <a:lumMod val="50000"/>
                  </a:schemeClr>
                </a:solidFill>
              </a:rPr>
              <a:t>Pengembangan</a:t>
            </a:r>
            <a:r>
              <a:rPr lang="en-US" sz="2800" b="1" dirty="0" smtClean="0">
                <a:solidFill>
                  <a:schemeClr val="accent1">
                    <a:lumMod val="50000"/>
                  </a:schemeClr>
                </a:solidFill>
              </a:rPr>
              <a:t> </a:t>
            </a:r>
            <a:r>
              <a:rPr lang="en-US" sz="2800" b="1" dirty="0" err="1" smtClean="0">
                <a:solidFill>
                  <a:schemeClr val="accent1">
                    <a:lumMod val="50000"/>
                  </a:schemeClr>
                </a:solidFill>
              </a:rPr>
              <a:t>Kurikulum</a:t>
            </a:r>
            <a:r>
              <a:rPr lang="en-US" sz="2800" b="1" dirty="0" smtClean="0">
                <a:solidFill>
                  <a:schemeClr val="accent1">
                    <a:lumMod val="50000"/>
                  </a:schemeClr>
                </a:solidFill>
              </a:rPr>
              <a:t> </a:t>
            </a:r>
            <a:r>
              <a:rPr lang="en-US" sz="2800" b="1" dirty="0" err="1" smtClean="0">
                <a:solidFill>
                  <a:schemeClr val="accent1">
                    <a:lumMod val="50000"/>
                  </a:schemeClr>
                </a:solidFill>
              </a:rPr>
              <a:t>Statistika</a:t>
            </a:r>
            <a:endParaRPr lang="en-US" sz="2800" b="1" dirty="0">
              <a:solidFill>
                <a:schemeClr val="accent1">
                  <a:lumMod val="50000"/>
                </a:schemeClr>
              </a:solidFill>
            </a:endParaRPr>
          </a:p>
        </p:txBody>
      </p:sp>
      <p:sp>
        <p:nvSpPr>
          <p:cNvPr id="12" name="テキスト プレースホルダー 16"/>
          <p:cNvSpPr txBox="1">
            <a:spLocks/>
          </p:cNvSpPr>
          <p:nvPr/>
        </p:nvSpPr>
        <p:spPr>
          <a:xfrm>
            <a:off x="3913348" y="143641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#01</a:t>
            </a:r>
            <a:endParaRPr kumimoji="1" lang="ja-JP" altLang="en-US" sz="4800" b="1" dirty="0">
              <a:solidFill>
                <a:schemeClr val="bg1"/>
              </a:solidFill>
            </a:endParaRPr>
          </a:p>
        </p:txBody>
      </p:sp>
      <p:sp>
        <p:nvSpPr>
          <p:cNvPr id="14" name="テキスト プレースホルダー 16"/>
          <p:cNvSpPr txBox="1">
            <a:spLocks/>
          </p:cNvSpPr>
          <p:nvPr/>
        </p:nvSpPr>
        <p:spPr>
          <a:xfrm>
            <a:off x="2565817" y="4176591"/>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#02</a:t>
            </a:r>
            <a:endParaRPr kumimoji="1" lang="ja-JP" altLang="en-US" sz="4800" b="1" dirty="0">
              <a:solidFill>
                <a:schemeClr val="bg1"/>
              </a:solidFill>
            </a:endParaRPr>
          </a:p>
        </p:txBody>
      </p:sp>
      <p:sp>
        <p:nvSpPr>
          <p:cNvPr id="15" name="テキスト プレースホルダー 16"/>
          <p:cNvSpPr txBox="1">
            <a:spLocks/>
          </p:cNvSpPr>
          <p:nvPr/>
        </p:nvSpPr>
        <p:spPr>
          <a:xfrm>
            <a:off x="1855606" y="551729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#03</a:t>
            </a:r>
            <a:endParaRPr kumimoji="1" lang="ja-JP" altLang="en-US" sz="4800" b="1" dirty="0">
              <a:solidFill>
                <a:schemeClr val="bg1"/>
              </a:solidFill>
            </a:endParaRPr>
          </a:p>
        </p:txBody>
      </p:sp>
    </p:spTree>
    <p:extLst>
      <p:ext uri="{BB962C8B-B14F-4D97-AF65-F5344CB8AC3E}">
        <p14:creationId xmlns:p14="http://schemas.microsoft.com/office/powerpoint/2010/main" val="98635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#01</a:t>
            </a:r>
            <a:endParaRPr kumimoji="1" lang="ja-JP" altLang="en-US" sz="4800" b="1" dirty="0">
              <a:solidFill>
                <a:schemeClr val="bg1"/>
              </a:solidFill>
            </a:endParaRPr>
          </a:p>
        </p:txBody>
      </p:sp>
      <p:sp>
        <p:nvSpPr>
          <p:cNvPr id="8" name="TextBox 7"/>
          <p:cNvSpPr txBox="1"/>
          <p:nvPr/>
        </p:nvSpPr>
        <p:spPr>
          <a:xfrm>
            <a:off x="6192966" y="4685987"/>
            <a:ext cx="5999034" cy="954107"/>
          </a:xfrm>
          <a:prstGeom prst="rect">
            <a:avLst/>
          </a:prstGeom>
          <a:noFill/>
        </p:spPr>
        <p:txBody>
          <a:bodyPr wrap="square" rtlCol="0">
            <a:spAutoFit/>
          </a:bodyPr>
          <a:lstStyle/>
          <a:p>
            <a:r>
              <a:rPr lang="en-US" sz="2800" b="1" dirty="0" err="1" smtClean="0">
                <a:solidFill>
                  <a:schemeClr val="bg1"/>
                </a:solidFill>
              </a:rPr>
              <a:t>Tantangan</a:t>
            </a:r>
            <a:r>
              <a:rPr lang="en-US" sz="2800" b="1" dirty="0" smtClean="0">
                <a:solidFill>
                  <a:schemeClr val="bg1"/>
                </a:solidFill>
              </a:rPr>
              <a:t> </a:t>
            </a:r>
            <a:r>
              <a:rPr lang="en-US" sz="2800" b="1" dirty="0" err="1" smtClean="0">
                <a:solidFill>
                  <a:schemeClr val="bg1"/>
                </a:solidFill>
              </a:rPr>
              <a:t>dalam</a:t>
            </a:r>
            <a:r>
              <a:rPr lang="en-US" sz="2800" b="1" dirty="0" smtClean="0">
                <a:solidFill>
                  <a:schemeClr val="bg1"/>
                </a:solidFill>
              </a:rPr>
              <a:t> </a:t>
            </a:r>
            <a:r>
              <a:rPr lang="en-US" sz="2800" b="1" dirty="0" err="1" smtClean="0">
                <a:solidFill>
                  <a:schemeClr val="bg1"/>
                </a:solidFill>
              </a:rPr>
              <a:t>Pembelajaran</a:t>
            </a:r>
            <a:r>
              <a:rPr lang="en-US" sz="2800" b="1" dirty="0" smtClean="0">
                <a:solidFill>
                  <a:schemeClr val="bg1"/>
                </a:solidFill>
              </a:rPr>
              <a:t> </a:t>
            </a:r>
          </a:p>
          <a:p>
            <a:r>
              <a:rPr lang="en-US" sz="2800" b="1" dirty="0" err="1" smtClean="0">
                <a:solidFill>
                  <a:schemeClr val="bg1"/>
                </a:solidFill>
              </a:rPr>
              <a:t>Statistika</a:t>
            </a:r>
            <a:r>
              <a:rPr lang="en-US" sz="2800" b="1" dirty="0" smtClean="0">
                <a:solidFill>
                  <a:schemeClr val="bg1"/>
                </a:solidFill>
              </a:rPr>
              <a:t> </a:t>
            </a:r>
            <a:r>
              <a:rPr lang="en-US" sz="2800" b="1" dirty="0" err="1" smtClean="0">
                <a:solidFill>
                  <a:schemeClr val="bg1"/>
                </a:solidFill>
              </a:rPr>
              <a:t>dan</a:t>
            </a:r>
            <a:r>
              <a:rPr lang="en-US" sz="2800" b="1" dirty="0" smtClean="0">
                <a:solidFill>
                  <a:schemeClr val="bg1"/>
                </a:solidFill>
              </a:rPr>
              <a:t> </a:t>
            </a:r>
            <a:r>
              <a:rPr lang="en-US" sz="2800" b="1" dirty="0" err="1" smtClean="0">
                <a:solidFill>
                  <a:schemeClr val="bg1"/>
                </a:solidFill>
              </a:rPr>
              <a:t>Analitika</a:t>
            </a:r>
            <a:endParaRPr lang="en-US" sz="2800" b="1" dirty="0">
              <a:solidFill>
                <a:schemeClr val="bg1"/>
              </a:solidFill>
            </a:endParaRPr>
          </a:p>
        </p:txBody>
      </p:sp>
      <p:cxnSp>
        <p:nvCxnSpPr>
          <p:cNvPr id="5" name="Straight Connector 4"/>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13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911" y="2766218"/>
            <a:ext cx="9470136" cy="1325563"/>
          </a:xfrm>
        </p:spPr>
        <p:txBody>
          <a:bodyPr>
            <a:noAutofit/>
          </a:bodyPr>
          <a:lstStyle/>
          <a:p>
            <a:r>
              <a:rPr lang="en-US" sz="7200" b="1" dirty="0" err="1" smtClean="0">
                <a:solidFill>
                  <a:schemeClr val="accent1">
                    <a:lumMod val="50000"/>
                  </a:schemeClr>
                </a:solidFill>
              </a:rPr>
              <a:t>semua</a:t>
            </a:r>
            <a:r>
              <a:rPr lang="en-US" sz="7200" b="1" dirty="0" smtClean="0">
                <a:solidFill>
                  <a:schemeClr val="accent1">
                    <a:lumMod val="50000"/>
                  </a:schemeClr>
                </a:solidFill>
              </a:rPr>
              <a:t> orang </a:t>
            </a:r>
            <a:r>
              <a:rPr lang="en-US" sz="7200" b="1" dirty="0" err="1" smtClean="0">
                <a:solidFill>
                  <a:schemeClr val="accent1">
                    <a:lumMod val="50000"/>
                  </a:schemeClr>
                </a:solidFill>
              </a:rPr>
              <a:t>sudah</a:t>
            </a:r>
            <a:r>
              <a:rPr lang="en-US" sz="7200" b="1" dirty="0" smtClean="0">
                <a:solidFill>
                  <a:schemeClr val="accent1">
                    <a:lumMod val="50000"/>
                  </a:schemeClr>
                </a:solidFill>
              </a:rPr>
              <a:t> aware </a:t>
            </a:r>
            <a:r>
              <a:rPr lang="en-US" sz="7200" b="1" dirty="0" err="1" smtClean="0">
                <a:solidFill>
                  <a:schemeClr val="accent1">
                    <a:lumMod val="50000"/>
                  </a:schemeClr>
                </a:solidFill>
              </a:rPr>
              <a:t>pentingnya</a:t>
            </a:r>
            <a:r>
              <a:rPr lang="en-US" sz="7200" b="1" dirty="0" smtClean="0">
                <a:solidFill>
                  <a:schemeClr val="accent1">
                    <a:lumMod val="50000"/>
                  </a:schemeClr>
                </a:solidFill>
              </a:rPr>
              <a:t> data</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0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smtClean="0">
                <a:solidFill>
                  <a:schemeClr val="accent1">
                    <a:lumMod val="50000"/>
                  </a:schemeClr>
                </a:solidFill>
              </a:rPr>
              <a:t>Yang </a:t>
            </a:r>
            <a:r>
              <a:rPr lang="en-US" sz="6000" b="1" dirty="0" err="1" smtClean="0">
                <a:solidFill>
                  <a:schemeClr val="accent1">
                    <a:lumMod val="50000"/>
                  </a:schemeClr>
                </a:solidFill>
              </a:rPr>
              <a:t>diperlukan</a:t>
            </a:r>
            <a:r>
              <a:rPr lang="en-US" sz="6000" b="1" dirty="0" smtClean="0">
                <a:solidFill>
                  <a:schemeClr val="accent1">
                    <a:lumMod val="50000"/>
                  </a:schemeClr>
                </a:solidFill>
              </a:rPr>
              <a:t> </a:t>
            </a:r>
            <a:r>
              <a:rPr lang="en-US" sz="6000" b="1" dirty="0" err="1" smtClean="0">
                <a:solidFill>
                  <a:schemeClr val="accent1">
                    <a:lumMod val="50000"/>
                  </a:schemeClr>
                </a:solidFill>
              </a:rPr>
              <a:t>tidak</a:t>
            </a:r>
            <a:r>
              <a:rPr lang="en-US" sz="6000" b="1" dirty="0" smtClean="0">
                <a:solidFill>
                  <a:schemeClr val="accent1">
                    <a:lumMod val="50000"/>
                  </a:schemeClr>
                </a:solidFill>
              </a:rPr>
              <a:t> </a:t>
            </a:r>
            <a:r>
              <a:rPr lang="en-US" sz="6000" b="1" dirty="0" err="1" smtClean="0">
                <a:solidFill>
                  <a:schemeClr val="accent1">
                    <a:lumMod val="50000"/>
                  </a:schemeClr>
                </a:solidFill>
              </a:rPr>
              <a:t>hanya</a:t>
            </a:r>
            <a:r>
              <a:rPr lang="en-US" sz="6000" b="1" dirty="0" smtClean="0">
                <a:solidFill>
                  <a:schemeClr val="accent1">
                    <a:lumMod val="50000"/>
                  </a:schemeClr>
                </a:solidFill>
              </a:rPr>
              <a:t> </a:t>
            </a:r>
            <a:r>
              <a:rPr lang="en-US" sz="6000" b="1" dirty="0" err="1" smtClean="0">
                <a:solidFill>
                  <a:schemeClr val="accent1">
                    <a:lumMod val="50000"/>
                  </a:schemeClr>
                </a:solidFill>
              </a:rPr>
              <a:t>melek</a:t>
            </a:r>
            <a:r>
              <a:rPr lang="en-US" sz="6000" b="1" dirty="0" smtClean="0">
                <a:solidFill>
                  <a:schemeClr val="accent1">
                    <a:lumMod val="50000"/>
                  </a:schemeClr>
                </a:solidFill>
              </a:rPr>
              <a:t> data (</a:t>
            </a:r>
            <a:r>
              <a:rPr lang="en-US" sz="6000" b="1" i="1" dirty="0" smtClean="0">
                <a:solidFill>
                  <a:schemeClr val="accent1">
                    <a:lumMod val="50000"/>
                  </a:schemeClr>
                </a:solidFill>
              </a:rPr>
              <a:t>data literate</a:t>
            </a:r>
            <a:r>
              <a:rPr lang="en-US" sz="6000" b="1" dirty="0" smtClean="0">
                <a:solidFill>
                  <a:schemeClr val="accent1">
                    <a:lumMod val="50000"/>
                  </a:schemeClr>
                </a:solidFill>
              </a:rPr>
              <a:t>), </a:t>
            </a:r>
            <a:r>
              <a:rPr lang="en-US" sz="6000" b="1" dirty="0" err="1" smtClean="0">
                <a:solidFill>
                  <a:schemeClr val="accent1">
                    <a:lumMod val="50000"/>
                  </a:schemeClr>
                </a:solidFill>
              </a:rPr>
              <a:t>tapi</a:t>
            </a:r>
            <a:r>
              <a:rPr lang="en-US" sz="6000" b="1" dirty="0" smtClean="0">
                <a:solidFill>
                  <a:schemeClr val="accent1">
                    <a:lumMod val="50000"/>
                  </a:schemeClr>
                </a:solidFill>
              </a:rPr>
              <a:t> </a:t>
            </a:r>
            <a:r>
              <a:rPr lang="en-US" sz="6000" b="1" dirty="0" err="1" smtClean="0">
                <a:solidFill>
                  <a:schemeClr val="accent1">
                    <a:lumMod val="50000"/>
                  </a:schemeClr>
                </a:solidFill>
              </a:rPr>
              <a:t>kemampuan</a:t>
            </a:r>
            <a:r>
              <a:rPr lang="en-US" sz="6000" b="1" dirty="0" smtClean="0">
                <a:solidFill>
                  <a:schemeClr val="accent1">
                    <a:lumMod val="50000"/>
                  </a:schemeClr>
                </a:solidFill>
              </a:rPr>
              <a:t> </a:t>
            </a:r>
            <a:r>
              <a:rPr lang="en-US" sz="6000" b="1" dirty="0" err="1" smtClean="0">
                <a:solidFill>
                  <a:schemeClr val="accent1">
                    <a:lumMod val="50000"/>
                  </a:schemeClr>
                </a:solidFill>
              </a:rPr>
              <a:t>belajar</a:t>
            </a:r>
            <a:r>
              <a:rPr lang="en-US" sz="6000" b="1" dirty="0" smtClean="0">
                <a:solidFill>
                  <a:schemeClr val="accent1">
                    <a:lumMod val="50000"/>
                  </a:schemeClr>
                </a:solidFill>
              </a:rPr>
              <a:t> </a:t>
            </a:r>
            <a:r>
              <a:rPr lang="en-US" sz="6000" b="1" dirty="0" err="1" smtClean="0">
                <a:solidFill>
                  <a:schemeClr val="accent1">
                    <a:lumMod val="50000"/>
                  </a:schemeClr>
                </a:solidFill>
              </a:rPr>
              <a:t>dari</a:t>
            </a:r>
            <a:r>
              <a:rPr lang="en-US" sz="6000" b="1" dirty="0" smtClean="0">
                <a:solidFill>
                  <a:schemeClr val="accent1">
                    <a:lumMod val="50000"/>
                  </a:schemeClr>
                </a:solidFill>
              </a:rPr>
              <a:t> data (</a:t>
            </a:r>
            <a:r>
              <a:rPr lang="en-US" sz="6000" b="1" i="1" dirty="0" smtClean="0">
                <a:solidFill>
                  <a:schemeClr val="accent1">
                    <a:lumMod val="50000"/>
                  </a:schemeClr>
                </a:solidFill>
              </a:rPr>
              <a:t>learning from data</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0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a:solidFill>
                  <a:schemeClr val="bg1"/>
                </a:solidFill>
              </a:rPr>
              <a:t>d</a:t>
            </a:r>
            <a:r>
              <a:rPr lang="en-US" sz="5400" b="1" dirty="0" smtClean="0">
                <a:solidFill>
                  <a:schemeClr val="bg1"/>
                </a:solidFill>
              </a:rPr>
              <a:t>ata </a:t>
            </a:r>
            <a:r>
              <a:rPr lang="en-US" sz="5400" b="1" dirty="0" err="1" smtClean="0">
                <a:solidFill>
                  <a:schemeClr val="bg1"/>
                </a:solidFill>
              </a:rPr>
              <a:t>bertambah</a:t>
            </a:r>
            <a:r>
              <a:rPr lang="en-US" sz="5400" b="1" dirty="0" smtClean="0">
                <a:solidFill>
                  <a:schemeClr val="bg1"/>
                </a:solidFill>
              </a:rPr>
              <a:t> </a:t>
            </a:r>
            <a:r>
              <a:rPr lang="en-US" sz="5400" b="1" dirty="0" err="1" smtClean="0">
                <a:solidFill>
                  <a:schemeClr val="bg1"/>
                </a:solidFill>
              </a:rPr>
              <a:t>dengan</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cepat</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bahkan</a:t>
            </a:r>
            <a:r>
              <a:rPr lang="en-US" sz="3600" b="1" dirty="0" smtClean="0">
                <a:solidFill>
                  <a:schemeClr val="accent1">
                    <a:lumMod val="50000"/>
                  </a:schemeClr>
                </a:solidFill>
              </a:rPr>
              <a:t> </a:t>
            </a:r>
            <a:r>
              <a:rPr lang="en-US" sz="3600" b="1" dirty="0" err="1" smtClean="0">
                <a:solidFill>
                  <a:schemeClr val="accent1">
                    <a:lumMod val="50000"/>
                  </a:schemeClr>
                </a:solidFill>
              </a:rPr>
              <a:t>dalam</a:t>
            </a:r>
            <a:r>
              <a:rPr lang="en-US" sz="3600" b="1" dirty="0" smtClean="0">
                <a:solidFill>
                  <a:schemeClr val="accent1">
                    <a:lumMod val="50000"/>
                  </a:schemeClr>
                </a:solidFill>
              </a:rPr>
              <a:t> </a:t>
            </a:r>
            <a:r>
              <a:rPr lang="en-US" sz="3600" b="1" dirty="0" err="1" smtClean="0">
                <a:solidFill>
                  <a:schemeClr val="accent1">
                    <a:lumMod val="50000"/>
                  </a:schemeClr>
                </a:solidFill>
              </a:rPr>
              <a:t>bentuk</a:t>
            </a:r>
            <a:r>
              <a:rPr lang="en-US" sz="3600" b="1" dirty="0" smtClean="0">
                <a:solidFill>
                  <a:schemeClr val="accent1">
                    <a:lumMod val="50000"/>
                  </a:schemeClr>
                </a:solidFill>
              </a:rPr>
              <a:t> </a:t>
            </a:r>
            <a:r>
              <a:rPr lang="en-US" sz="3600" b="1" dirty="0" err="1" smtClean="0">
                <a:solidFill>
                  <a:schemeClr val="accent1">
                    <a:lumMod val="50000"/>
                  </a:schemeClr>
                </a:solidFill>
              </a:rPr>
              <a:t>beraneka</a:t>
            </a:r>
            <a:r>
              <a:rPr lang="en-US" sz="3600" b="1" dirty="0" smtClean="0">
                <a:solidFill>
                  <a:schemeClr val="accent1">
                    <a:lumMod val="50000"/>
                  </a:schemeClr>
                </a:solidFill>
              </a:rPr>
              <a:t> </a:t>
            </a:r>
            <a:r>
              <a:rPr lang="en-US" sz="3600" b="1" dirty="0" err="1" smtClean="0">
                <a:solidFill>
                  <a:schemeClr val="accent1">
                    <a:lumMod val="50000"/>
                  </a:schemeClr>
                </a:solidFill>
              </a:rPr>
              <a:t>rupa</a:t>
            </a:r>
            <a:endParaRPr lang="en-US" sz="3600" b="1" dirty="0">
              <a:solidFill>
                <a:schemeClr val="accent1">
                  <a:lumMod val="50000"/>
                </a:schemeClr>
              </a:solidFill>
            </a:endParaRPr>
          </a:p>
        </p:txBody>
      </p:sp>
      <p:cxnSp>
        <p:nvCxnSpPr>
          <p:cNvPr id="10" name="Straight Connector 9"/>
          <p:cNvCxnSpPr/>
          <p:nvPr/>
        </p:nvCxnSpPr>
        <p:spPr>
          <a:xfrm>
            <a:off x="8190547" y="2916225"/>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76469" y="2767219"/>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77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Next Cyr W04 Demi" panose="020B0703020202020204" pitchFamily="34" charset="0"/>
              </a:rPr>
              <a:t>Predictive Analytics</a:t>
            </a:r>
            <a:endParaRPr lang="en-US" dirty="0">
              <a:latin typeface="Avenir Next Cyr W04 Demi" panose="020B0703020202020204" pitchFamily="34" charset="0"/>
            </a:endParaRPr>
          </a:p>
        </p:txBody>
      </p:sp>
      <p:sp>
        <p:nvSpPr>
          <p:cNvPr id="3" name="TextBox 2"/>
          <p:cNvSpPr txBox="1"/>
          <p:nvPr/>
        </p:nvSpPr>
        <p:spPr>
          <a:xfrm>
            <a:off x="2410968" y="1690688"/>
            <a:ext cx="6202680" cy="1015663"/>
          </a:xfrm>
          <a:prstGeom prst="rect">
            <a:avLst/>
          </a:prstGeom>
          <a:noFill/>
        </p:spPr>
        <p:txBody>
          <a:bodyPr wrap="square" rtlCol="0">
            <a:spAutoFit/>
          </a:bodyPr>
          <a:lstStyle/>
          <a:p>
            <a:r>
              <a:rPr lang="en-US" sz="2000" dirty="0" smtClean="0">
                <a:latin typeface="Avenir Next Cyr W04 Demi" panose="020B0703020202020204" pitchFamily="34" charset="0"/>
              </a:rPr>
              <a:t>Predictive analytics is the branch of advance analytics which is used to make prediction about unknown future events. </a:t>
            </a:r>
            <a:r>
              <a:rPr lang="en-US" sz="2000" dirty="0" smtClean="0">
                <a:solidFill>
                  <a:srgbClr val="C00000"/>
                </a:solidFill>
                <a:latin typeface="Avenir Next Cyr W04 Demi" panose="020B0703020202020204" pitchFamily="34" charset="0"/>
              </a:rPr>
              <a:t>(PAT Research)</a:t>
            </a:r>
            <a:endParaRPr lang="en-US" sz="2000" dirty="0">
              <a:solidFill>
                <a:srgbClr val="C00000"/>
              </a:solidFill>
              <a:latin typeface="Avenir Next Cyr W04 Demi" panose="020B0703020202020204" pitchFamily="34" charset="0"/>
            </a:endParaRPr>
          </a:p>
        </p:txBody>
      </p:sp>
      <p:sp>
        <p:nvSpPr>
          <p:cNvPr id="4" name="Rectangle 3"/>
          <p:cNvSpPr/>
          <p:nvPr/>
        </p:nvSpPr>
        <p:spPr>
          <a:xfrm>
            <a:off x="3694176" y="3035117"/>
            <a:ext cx="6096000" cy="1323439"/>
          </a:xfrm>
          <a:prstGeom prst="rect">
            <a:avLst/>
          </a:prstGeom>
        </p:spPr>
        <p:txBody>
          <a:bodyPr>
            <a:spAutoFit/>
          </a:bodyPr>
          <a:lstStyle/>
          <a:p>
            <a:r>
              <a:rPr lang="en-US" sz="2000" b="0" i="0" dirty="0" smtClean="0">
                <a:solidFill>
                  <a:schemeClr val="accent5">
                    <a:lumMod val="75000"/>
                  </a:schemeClr>
                </a:solidFill>
                <a:effectLst/>
                <a:latin typeface="Avenir Next Cyr W04 Demi" panose="020B0703020202020204" pitchFamily="34" charset="0"/>
              </a:rPr>
              <a:t>Predictive analytics is the use of data, statistical algorithms and </a:t>
            </a:r>
            <a:r>
              <a:rPr lang="en-US" sz="2000" b="0" i="0" u="none" strike="noStrike" dirty="0" smtClean="0">
                <a:solidFill>
                  <a:schemeClr val="accent5">
                    <a:lumMod val="75000"/>
                  </a:schemeClr>
                </a:solidFill>
                <a:effectLst/>
                <a:latin typeface="Avenir Next Cyr W04 Demi" panose="020B0703020202020204" pitchFamily="34" charset="0"/>
              </a:rPr>
              <a:t>machine learning</a:t>
            </a:r>
            <a:r>
              <a:rPr lang="en-US" sz="2000" b="0" i="0" dirty="0" smtClean="0">
                <a:solidFill>
                  <a:schemeClr val="accent5">
                    <a:lumMod val="75000"/>
                  </a:schemeClr>
                </a:solidFill>
                <a:effectLst/>
                <a:latin typeface="Avenir Next Cyr W04 Demi" panose="020B0703020202020204" pitchFamily="34" charset="0"/>
              </a:rPr>
              <a:t> techniques to identify the likelihood of future outcomes based on historical data. </a:t>
            </a:r>
            <a:r>
              <a:rPr lang="en-US" sz="2000" b="0" i="0" dirty="0" smtClean="0">
                <a:solidFill>
                  <a:srgbClr val="C00000"/>
                </a:solidFill>
                <a:effectLst/>
                <a:latin typeface="Avenir Next Cyr W04 Demi" panose="020B0703020202020204" pitchFamily="34" charset="0"/>
              </a:rPr>
              <a:t>(SAS)</a:t>
            </a:r>
            <a:endParaRPr lang="en-US" sz="2000" dirty="0">
              <a:solidFill>
                <a:srgbClr val="C00000"/>
              </a:solidFill>
              <a:latin typeface="Avenir Next Cyr W04 Demi" panose="020B0703020202020204" pitchFamily="34" charset="0"/>
            </a:endParaRPr>
          </a:p>
        </p:txBody>
      </p:sp>
      <p:sp>
        <p:nvSpPr>
          <p:cNvPr id="5" name="Rectangle 4"/>
          <p:cNvSpPr/>
          <p:nvPr/>
        </p:nvSpPr>
        <p:spPr>
          <a:xfrm>
            <a:off x="5123688" y="4712500"/>
            <a:ext cx="6096000" cy="1631216"/>
          </a:xfrm>
          <a:prstGeom prst="rect">
            <a:avLst/>
          </a:prstGeom>
        </p:spPr>
        <p:txBody>
          <a:bodyPr>
            <a:spAutoFit/>
          </a:bodyPr>
          <a:lstStyle/>
          <a:p>
            <a:r>
              <a:rPr lang="en-US" sz="2000" b="0" i="0" dirty="0" smtClean="0">
                <a:solidFill>
                  <a:schemeClr val="accent6">
                    <a:lumMod val="75000"/>
                  </a:schemeClr>
                </a:solidFill>
                <a:effectLst/>
                <a:latin typeface="Avenir Next Cyr W04 Demi" panose="020B0703020202020204" pitchFamily="34" charset="0"/>
              </a:rPr>
              <a:t>Predictive analytics is a category of data analytics aimed at making predictions about future outcomes based on historical data and analytics techniques such as statistical modeling and machine learning. </a:t>
            </a:r>
            <a:r>
              <a:rPr lang="en-US" sz="2000" b="0" i="0" dirty="0" smtClean="0">
                <a:solidFill>
                  <a:srgbClr val="C00000"/>
                </a:solidFill>
                <a:effectLst/>
                <a:latin typeface="Avenir Next Cyr W04 Demi" panose="020B0703020202020204" pitchFamily="34" charset="0"/>
              </a:rPr>
              <a:t>(John Edward, cio.com)</a:t>
            </a:r>
            <a:endParaRPr lang="en-US" sz="2000" dirty="0">
              <a:solidFill>
                <a:srgbClr val="C00000"/>
              </a:solidFill>
              <a:latin typeface="Avenir Next Cyr W04 Demi" panose="020B0703020202020204" pitchFamily="34" charset="0"/>
            </a:endParaRPr>
          </a:p>
        </p:txBody>
      </p:sp>
    </p:spTree>
    <p:extLst>
      <p:ext uri="{BB962C8B-B14F-4D97-AF65-F5344CB8AC3E}">
        <p14:creationId xmlns:p14="http://schemas.microsoft.com/office/powerpoint/2010/main" val="260671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err="1" smtClean="0">
                <a:solidFill>
                  <a:schemeClr val="accent1">
                    <a:lumMod val="50000"/>
                  </a:schemeClr>
                </a:solidFill>
              </a:rPr>
              <a:t>penekanan</a:t>
            </a:r>
            <a:r>
              <a:rPr lang="en-US" sz="7200" b="1" dirty="0" smtClean="0">
                <a:solidFill>
                  <a:schemeClr val="accent1">
                    <a:lumMod val="50000"/>
                  </a:schemeClr>
                </a:solidFill>
              </a:rPr>
              <a:t> </a:t>
            </a:r>
            <a:r>
              <a:rPr lang="en-US" sz="7200" b="1" dirty="0" err="1" smtClean="0">
                <a:solidFill>
                  <a:schemeClr val="accent1">
                    <a:lumMod val="50000"/>
                  </a:schemeClr>
                </a:solidFill>
              </a:rPr>
              <a:t>tidak</a:t>
            </a:r>
            <a:r>
              <a:rPr lang="en-US" sz="7200" b="1" dirty="0" smtClean="0">
                <a:solidFill>
                  <a:schemeClr val="accent1">
                    <a:lumMod val="50000"/>
                  </a:schemeClr>
                </a:solidFill>
              </a:rPr>
              <a:t> </a:t>
            </a:r>
            <a:r>
              <a:rPr lang="en-US" sz="7200" b="1" dirty="0" err="1" smtClean="0">
                <a:solidFill>
                  <a:schemeClr val="accent1">
                    <a:lumMod val="50000"/>
                  </a:schemeClr>
                </a:solidFill>
              </a:rPr>
              <a:t>lagi</a:t>
            </a:r>
            <a:r>
              <a:rPr lang="en-US" sz="7200" b="1" dirty="0" smtClean="0">
                <a:solidFill>
                  <a:schemeClr val="accent1">
                    <a:lumMod val="50000"/>
                  </a:schemeClr>
                </a:solidFill>
              </a:rPr>
              <a:t> </a:t>
            </a:r>
            <a:r>
              <a:rPr lang="en-US" sz="7200" b="1" dirty="0" err="1" smtClean="0">
                <a:solidFill>
                  <a:schemeClr val="accent1">
                    <a:lumMod val="50000"/>
                  </a:schemeClr>
                </a:solidFill>
              </a:rPr>
              <a:t>pada</a:t>
            </a:r>
            <a:r>
              <a:rPr lang="en-US" sz="7200" b="1" dirty="0" smtClean="0">
                <a:solidFill>
                  <a:schemeClr val="accent1">
                    <a:lumMod val="50000"/>
                  </a:schemeClr>
                </a:solidFill>
              </a:rPr>
              <a:t> research, </a:t>
            </a:r>
            <a:r>
              <a:rPr lang="en-US" sz="7200" b="1" dirty="0" err="1" smtClean="0">
                <a:solidFill>
                  <a:schemeClr val="accent1">
                    <a:lumMod val="50000"/>
                  </a:schemeClr>
                </a:solidFill>
              </a:rPr>
              <a:t>namun</a:t>
            </a:r>
            <a:r>
              <a:rPr lang="en-US" sz="7200" b="1" dirty="0" smtClean="0">
                <a:solidFill>
                  <a:schemeClr val="accent1">
                    <a:lumMod val="50000"/>
                  </a:schemeClr>
                </a:solidFill>
              </a:rPr>
              <a:t> </a:t>
            </a:r>
            <a:r>
              <a:rPr lang="en-US" sz="7200" b="1" dirty="0" err="1" smtClean="0">
                <a:solidFill>
                  <a:schemeClr val="accent1">
                    <a:lumMod val="50000"/>
                  </a:schemeClr>
                </a:solidFill>
              </a:rPr>
              <a:t>lebih</a:t>
            </a:r>
            <a:r>
              <a:rPr lang="en-US" sz="7200" b="1" dirty="0" smtClean="0">
                <a:solidFill>
                  <a:schemeClr val="accent1">
                    <a:lumMod val="50000"/>
                  </a:schemeClr>
                </a:solidFill>
              </a:rPr>
              <a:t> </a:t>
            </a:r>
            <a:r>
              <a:rPr lang="en-US" sz="7200" b="1" dirty="0" err="1" smtClean="0">
                <a:solidFill>
                  <a:schemeClr val="accent1">
                    <a:lumMod val="50000"/>
                  </a:schemeClr>
                </a:solidFill>
              </a:rPr>
              <a:t>ke</a:t>
            </a:r>
            <a:r>
              <a:rPr lang="en-US" sz="7200" b="1" dirty="0" smtClean="0">
                <a:solidFill>
                  <a:schemeClr val="accent1">
                    <a:lumMod val="50000"/>
                  </a:schemeClr>
                </a:solidFill>
              </a:rPr>
              <a:t> </a:t>
            </a:r>
            <a:r>
              <a:rPr lang="en-US" sz="7200" b="1" dirty="0" err="1" smtClean="0">
                <a:solidFill>
                  <a:schemeClr val="accent1">
                    <a:lumMod val="50000"/>
                  </a:schemeClr>
                </a:solidFill>
              </a:rPr>
              <a:t>arah</a:t>
            </a:r>
            <a:r>
              <a:rPr lang="en-US" sz="7200" b="1" dirty="0" smtClean="0">
                <a:solidFill>
                  <a:schemeClr val="accent1">
                    <a:lumMod val="50000"/>
                  </a:schemeClr>
                </a:solidFill>
              </a:rPr>
              <a:t> discovery</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94701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Data </a:t>
            </a:r>
            <a:r>
              <a:rPr lang="en-US" sz="2800" b="1" dirty="0" err="1" smtClean="0">
                <a:solidFill>
                  <a:schemeClr val="accent1">
                    <a:lumMod val="50000"/>
                  </a:schemeClr>
                </a:solidFill>
              </a:rPr>
              <a:t>tidak</a:t>
            </a:r>
            <a:r>
              <a:rPr lang="en-US" sz="2800" b="1" dirty="0" smtClean="0">
                <a:solidFill>
                  <a:schemeClr val="accent1">
                    <a:lumMod val="50000"/>
                  </a:schemeClr>
                </a:solidFill>
              </a:rPr>
              <a:t> </a:t>
            </a:r>
            <a:r>
              <a:rPr lang="en-US" sz="2800" b="1" dirty="0" err="1" smtClean="0">
                <a:solidFill>
                  <a:schemeClr val="accent1">
                    <a:lumMod val="50000"/>
                  </a:schemeClr>
                </a:solidFill>
              </a:rPr>
              <a:t>dirancang</a:t>
            </a:r>
            <a:r>
              <a:rPr lang="en-US" sz="2800" b="1" dirty="0" smtClean="0">
                <a:solidFill>
                  <a:schemeClr val="accent1">
                    <a:lumMod val="50000"/>
                  </a:schemeClr>
                </a:solidFill>
              </a:rPr>
              <a:t> </a:t>
            </a:r>
            <a:r>
              <a:rPr lang="en-US" sz="2800" b="1" dirty="0" err="1" smtClean="0">
                <a:solidFill>
                  <a:schemeClr val="accent1">
                    <a:lumMod val="50000"/>
                  </a:schemeClr>
                </a:solidFill>
              </a:rPr>
              <a:t>untuk</a:t>
            </a:r>
            <a:r>
              <a:rPr lang="en-US" sz="2800" b="1" dirty="0" smtClean="0">
                <a:solidFill>
                  <a:schemeClr val="accent1">
                    <a:lumMod val="50000"/>
                  </a:schemeClr>
                </a:solidFill>
              </a:rPr>
              <a:t> </a:t>
            </a:r>
            <a:r>
              <a:rPr lang="en-US" sz="2800" b="1" dirty="0" err="1" smtClean="0">
                <a:solidFill>
                  <a:schemeClr val="accent1">
                    <a:lumMod val="50000"/>
                  </a:schemeClr>
                </a:solidFill>
              </a:rPr>
              <a:t>analisis</a:t>
            </a:r>
            <a:r>
              <a:rPr lang="en-US" sz="2800" b="1" dirty="0" smtClean="0">
                <a:solidFill>
                  <a:schemeClr val="accent1">
                    <a:lumMod val="50000"/>
                  </a:schemeClr>
                </a:solidFill>
              </a:rPr>
              <a:t> </a:t>
            </a:r>
            <a:r>
              <a:rPr lang="en-US" sz="2800" b="1" dirty="0" err="1" smtClean="0">
                <a:solidFill>
                  <a:schemeClr val="accent1">
                    <a:lumMod val="50000"/>
                  </a:schemeClr>
                </a:solidFill>
              </a:rPr>
              <a:t>tertentu</a:t>
            </a:r>
            <a:endParaRPr lang="en-US" sz="2800" b="1" dirty="0">
              <a:solidFill>
                <a:schemeClr val="accent1">
                  <a:lumMod val="50000"/>
                </a:schemeClr>
              </a:solidFill>
            </a:endParaRPr>
          </a:p>
          <a:p>
            <a:pPr marL="571500" indent="-571500">
              <a:buFont typeface="Arial" panose="020B0604020202020204" pitchFamily="34" charset="0"/>
              <a:buChar char="•"/>
            </a:pPr>
            <a:r>
              <a:rPr lang="en-US" sz="2800" b="1" dirty="0" err="1" smtClean="0">
                <a:solidFill>
                  <a:schemeClr val="accent1">
                    <a:lumMod val="50000"/>
                  </a:schemeClr>
                </a:solidFill>
              </a:rPr>
              <a:t>Lebih</a:t>
            </a:r>
            <a:r>
              <a:rPr lang="en-US" sz="2800" b="1" dirty="0" smtClean="0">
                <a:solidFill>
                  <a:schemeClr val="accent1">
                    <a:lumMod val="50000"/>
                  </a:schemeClr>
                </a:solidFill>
              </a:rPr>
              <a:t> </a:t>
            </a:r>
            <a:r>
              <a:rPr lang="en-US" sz="2800" b="1" dirty="0" err="1" smtClean="0">
                <a:solidFill>
                  <a:schemeClr val="accent1">
                    <a:lumMod val="50000"/>
                  </a:schemeClr>
                </a:solidFill>
              </a:rPr>
              <a:t>banyak</a:t>
            </a:r>
            <a:r>
              <a:rPr lang="en-US" sz="2800" b="1" dirty="0" smtClean="0">
                <a:solidFill>
                  <a:schemeClr val="accent1">
                    <a:lumMod val="50000"/>
                  </a:schemeClr>
                </a:solidFill>
              </a:rPr>
              <a:t> </a:t>
            </a:r>
            <a:r>
              <a:rPr lang="en-US" sz="2800" b="1" dirty="0" err="1" smtClean="0">
                <a:solidFill>
                  <a:schemeClr val="accent1">
                    <a:lumMod val="50000"/>
                  </a:schemeClr>
                </a:solidFill>
              </a:rPr>
              <a:t>bersifat</a:t>
            </a:r>
            <a:r>
              <a:rPr lang="en-US" sz="2800" b="1" dirty="0" smtClean="0">
                <a:solidFill>
                  <a:schemeClr val="accent1">
                    <a:lumMod val="50000"/>
                  </a:schemeClr>
                </a:solidFill>
              </a:rPr>
              <a:t> </a:t>
            </a:r>
            <a:r>
              <a:rPr lang="en-US" sz="2800" b="1" dirty="0" err="1" smtClean="0">
                <a:solidFill>
                  <a:schemeClr val="accent1">
                    <a:lumMod val="50000"/>
                  </a:schemeClr>
                </a:solidFill>
              </a:rPr>
              <a:t>eksploratif</a:t>
            </a:r>
            <a:r>
              <a:rPr lang="en-US" sz="2800" b="1" dirty="0" smtClean="0">
                <a:solidFill>
                  <a:schemeClr val="accent1">
                    <a:lumMod val="50000"/>
                  </a:schemeClr>
                </a:solidFill>
              </a:rPr>
              <a:t>, </a:t>
            </a:r>
            <a:r>
              <a:rPr lang="en-US" sz="2800" b="1" dirty="0" err="1" smtClean="0">
                <a:solidFill>
                  <a:schemeClr val="accent1">
                    <a:lumMod val="50000"/>
                  </a:schemeClr>
                </a:solidFill>
              </a:rPr>
              <a:t>ketimbang</a:t>
            </a:r>
            <a:r>
              <a:rPr lang="en-US" sz="2800" b="1" dirty="0" smtClean="0">
                <a:solidFill>
                  <a:schemeClr val="accent1">
                    <a:lumMod val="50000"/>
                  </a:schemeClr>
                </a:solidFill>
              </a:rPr>
              <a:t> </a:t>
            </a:r>
            <a:r>
              <a:rPr lang="en-US" sz="2800" b="1" dirty="0" err="1" smtClean="0">
                <a:solidFill>
                  <a:schemeClr val="accent1">
                    <a:lumMod val="50000"/>
                  </a:schemeClr>
                </a:solidFill>
              </a:rPr>
              <a:t>konfirmatif</a:t>
            </a:r>
            <a:endParaRPr lang="en-US" sz="2800" b="1" dirty="0" smtClean="0">
              <a:solidFill>
                <a:schemeClr val="accent1">
                  <a:lumMod val="50000"/>
                </a:schemeClr>
              </a:solidFill>
            </a:endParaRPr>
          </a:p>
          <a:p>
            <a:pPr marL="571500" indent="-571500">
              <a:buFont typeface="Arial" panose="020B0604020202020204" pitchFamily="34" charset="0"/>
              <a:buChar char="•"/>
            </a:pPr>
            <a:r>
              <a:rPr lang="en-US" sz="2800" b="1" dirty="0" smtClean="0">
                <a:solidFill>
                  <a:schemeClr val="accent1">
                    <a:lumMod val="50000"/>
                  </a:schemeClr>
                </a:solidFill>
              </a:rPr>
              <a:t>Model driven </a:t>
            </a:r>
            <a:r>
              <a:rPr lang="en-US" sz="2800" b="1" dirty="0" smtClean="0">
                <a:solidFill>
                  <a:schemeClr val="accent1">
                    <a:lumMod val="50000"/>
                  </a:schemeClr>
                </a:solidFill>
                <a:sym typeface="Wingdings" panose="05000000000000000000" pitchFamily="2" charset="2"/>
              </a:rPr>
              <a:t> data driven  purpose driven</a:t>
            </a:r>
            <a:endParaRPr lang="en-US" sz="1050" b="1" dirty="0">
              <a:solidFill>
                <a:schemeClr val="accent1">
                  <a:lumMod val="50000"/>
                </a:schemeClr>
              </a:solidFill>
            </a:endParaRP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70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937" y="1883664"/>
            <a:ext cx="9470136" cy="1325563"/>
          </a:xfrm>
        </p:spPr>
        <p:txBody>
          <a:bodyPr>
            <a:noAutofit/>
          </a:bodyPr>
          <a:lstStyle/>
          <a:p>
            <a:r>
              <a:rPr lang="en-US" sz="7200" b="1" dirty="0" smtClean="0">
                <a:solidFill>
                  <a:schemeClr val="accent1">
                    <a:lumMod val="50000"/>
                  </a:schemeClr>
                </a:solidFill>
              </a:rPr>
              <a:t>target </a:t>
            </a:r>
            <a:r>
              <a:rPr lang="en-US" sz="7200" b="1" dirty="0" err="1" smtClean="0">
                <a:solidFill>
                  <a:schemeClr val="accent1">
                    <a:lumMod val="50000"/>
                  </a:schemeClr>
                </a:solidFill>
              </a:rPr>
              <a:t>kurikulum</a:t>
            </a:r>
            <a:r>
              <a:rPr lang="en-US" sz="7200" b="1" dirty="0" smtClean="0">
                <a:solidFill>
                  <a:schemeClr val="accent1">
                    <a:lumMod val="50000"/>
                  </a:schemeClr>
                </a:solidFill>
              </a:rPr>
              <a:t> </a:t>
            </a:r>
            <a:r>
              <a:rPr lang="en-US" sz="7200" b="1" dirty="0" err="1" smtClean="0">
                <a:solidFill>
                  <a:schemeClr val="accent1">
                    <a:lumMod val="50000"/>
                  </a:schemeClr>
                </a:solidFill>
              </a:rPr>
              <a:t>adalah</a:t>
            </a:r>
            <a:r>
              <a:rPr lang="en-US" sz="7200" b="1" dirty="0" smtClean="0">
                <a:solidFill>
                  <a:schemeClr val="accent1">
                    <a:lumMod val="50000"/>
                  </a:schemeClr>
                </a:solidFill>
              </a:rPr>
              <a:t> orang yang </a:t>
            </a:r>
            <a:r>
              <a:rPr lang="en-US" sz="7200" b="1" dirty="0" err="1" smtClean="0">
                <a:solidFill>
                  <a:schemeClr val="accent1">
                    <a:lumMod val="50000"/>
                  </a:schemeClr>
                </a:solidFill>
              </a:rPr>
              <a:t>kenal</a:t>
            </a:r>
            <a:r>
              <a:rPr lang="en-US" sz="7200" b="1" dirty="0" smtClean="0">
                <a:solidFill>
                  <a:schemeClr val="accent1">
                    <a:lumMod val="50000"/>
                  </a:schemeClr>
                </a:solidFill>
              </a:rPr>
              <a:t> gadget </a:t>
            </a:r>
            <a:r>
              <a:rPr lang="en-US" sz="7200" b="1" dirty="0" err="1" smtClean="0">
                <a:solidFill>
                  <a:schemeClr val="accent1">
                    <a:lumMod val="50000"/>
                  </a:schemeClr>
                </a:solidFill>
              </a:rPr>
              <a:t>sejak</a:t>
            </a:r>
            <a:r>
              <a:rPr lang="en-US" sz="7200" b="1" dirty="0" smtClean="0">
                <a:solidFill>
                  <a:schemeClr val="accent1">
                    <a:lumMod val="50000"/>
                  </a:schemeClr>
                </a:solidFill>
              </a:rPr>
              <a:t> </a:t>
            </a:r>
            <a:r>
              <a:rPr lang="en-US" sz="7200" b="1" dirty="0" err="1" smtClean="0">
                <a:solidFill>
                  <a:schemeClr val="accent1">
                    <a:lumMod val="50000"/>
                  </a:schemeClr>
                </a:solidFill>
              </a:rPr>
              <a:t>kecil</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2162936" y="3961734"/>
            <a:ext cx="85685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accent1">
                    <a:lumMod val="50000"/>
                  </a:schemeClr>
                </a:solidFill>
              </a:rPr>
              <a:t>… </a:t>
            </a:r>
            <a:r>
              <a:rPr lang="en-US" sz="2400" b="1" dirty="0" err="1" smtClean="0">
                <a:solidFill>
                  <a:schemeClr val="accent1">
                    <a:lumMod val="50000"/>
                  </a:schemeClr>
                </a:solidFill>
              </a:rPr>
              <a:t>malah</a:t>
            </a:r>
            <a:r>
              <a:rPr lang="en-US" sz="2400" b="1" dirty="0" smtClean="0">
                <a:solidFill>
                  <a:schemeClr val="accent1">
                    <a:lumMod val="50000"/>
                  </a:schemeClr>
                </a:solidFill>
              </a:rPr>
              <a:t> </a:t>
            </a:r>
            <a:r>
              <a:rPr lang="en-US" sz="2400" b="1" dirty="0" err="1" smtClean="0">
                <a:solidFill>
                  <a:schemeClr val="accent1">
                    <a:lumMod val="50000"/>
                  </a:schemeClr>
                </a:solidFill>
              </a:rPr>
              <a:t>ada</a:t>
            </a:r>
            <a:r>
              <a:rPr lang="en-US" sz="2400" b="1" dirty="0" smtClean="0">
                <a:solidFill>
                  <a:schemeClr val="accent1">
                    <a:lumMod val="50000"/>
                  </a:schemeClr>
                </a:solidFill>
              </a:rPr>
              <a:t> yang </a:t>
            </a:r>
            <a:r>
              <a:rPr lang="en-US" sz="2400" b="1" dirty="0" err="1" smtClean="0">
                <a:solidFill>
                  <a:schemeClr val="accent1">
                    <a:lumMod val="50000"/>
                  </a:schemeClr>
                </a:solidFill>
              </a:rPr>
              <a:t>nyebut</a:t>
            </a:r>
            <a:r>
              <a:rPr lang="en-US" sz="2400" b="1" dirty="0" smtClean="0">
                <a:solidFill>
                  <a:schemeClr val="accent1">
                    <a:lumMod val="50000"/>
                  </a:schemeClr>
                </a:solidFill>
              </a:rPr>
              <a:t> </a:t>
            </a:r>
            <a:r>
              <a:rPr lang="en-US" sz="2400" b="1" dirty="0" err="1" smtClean="0">
                <a:solidFill>
                  <a:schemeClr val="accent1">
                    <a:lumMod val="50000"/>
                  </a:schemeClr>
                </a:solidFill>
              </a:rPr>
              <a:t>dengan</a:t>
            </a:r>
            <a:r>
              <a:rPr lang="en-US" sz="2400" b="1" dirty="0" smtClean="0">
                <a:solidFill>
                  <a:schemeClr val="accent1">
                    <a:lumMod val="50000"/>
                  </a:schemeClr>
                </a:solidFill>
              </a:rPr>
              <a:t> </a:t>
            </a:r>
            <a:r>
              <a:rPr lang="en-US" sz="2400" b="1" dirty="0" err="1" smtClean="0">
                <a:solidFill>
                  <a:schemeClr val="accent1">
                    <a:lumMod val="50000"/>
                  </a:schemeClr>
                </a:solidFill>
              </a:rPr>
              <a:t>istilah</a:t>
            </a:r>
            <a:r>
              <a:rPr lang="en-US" sz="2400" b="1" dirty="0" smtClean="0">
                <a:solidFill>
                  <a:schemeClr val="accent1">
                    <a:lumMod val="50000"/>
                  </a:schemeClr>
                </a:solidFill>
              </a:rPr>
              <a:t> multi-screen generation</a:t>
            </a:r>
            <a:endParaRPr lang="en-US" sz="2400" b="1" dirty="0">
              <a:solidFill>
                <a:schemeClr val="accent1">
                  <a:lumMod val="50000"/>
                </a:schemeClr>
              </a:solidFill>
            </a:endParaRPr>
          </a:p>
        </p:txBody>
      </p:sp>
    </p:spTree>
    <p:extLst>
      <p:ext uri="{BB962C8B-B14F-4D97-AF65-F5344CB8AC3E}">
        <p14:creationId xmlns:p14="http://schemas.microsoft.com/office/powerpoint/2010/main" val="144003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err="1" smtClean="0">
                <a:solidFill>
                  <a:schemeClr val="accent1">
                    <a:lumMod val="50000"/>
                  </a:schemeClr>
                </a:solidFill>
              </a:rPr>
              <a:t>mahasiswa</a:t>
            </a:r>
            <a:r>
              <a:rPr lang="en-US" sz="6000" b="1" dirty="0" smtClean="0">
                <a:solidFill>
                  <a:schemeClr val="accent1">
                    <a:lumMod val="50000"/>
                  </a:schemeClr>
                </a:solidFill>
              </a:rPr>
              <a:t> </a:t>
            </a:r>
            <a:r>
              <a:rPr lang="en-US" sz="6000" b="1" dirty="0" err="1" smtClean="0">
                <a:solidFill>
                  <a:schemeClr val="accent1">
                    <a:lumMod val="50000"/>
                  </a:schemeClr>
                </a:solidFill>
              </a:rPr>
              <a:t>memiliki</a:t>
            </a:r>
            <a:r>
              <a:rPr lang="en-US" sz="6000" b="1" dirty="0" smtClean="0">
                <a:solidFill>
                  <a:schemeClr val="accent1">
                    <a:lumMod val="50000"/>
                  </a:schemeClr>
                </a:solidFill>
              </a:rPr>
              <a:t> </a:t>
            </a:r>
            <a:r>
              <a:rPr lang="en-US" sz="6000" b="1" dirty="0" err="1" smtClean="0">
                <a:solidFill>
                  <a:schemeClr val="accent1">
                    <a:lumMod val="50000"/>
                  </a:schemeClr>
                </a:solidFill>
              </a:rPr>
              <a:t>banyak</a:t>
            </a:r>
            <a:r>
              <a:rPr lang="en-US" sz="6000" b="1" dirty="0" smtClean="0">
                <a:solidFill>
                  <a:schemeClr val="accent1">
                    <a:lumMod val="50000"/>
                  </a:schemeClr>
                </a:solidFill>
              </a:rPr>
              <a:t> </a:t>
            </a:r>
            <a:r>
              <a:rPr lang="en-US" sz="6000" b="1" dirty="0" err="1" smtClean="0">
                <a:solidFill>
                  <a:schemeClr val="accent1">
                    <a:lumMod val="50000"/>
                  </a:schemeClr>
                </a:solidFill>
              </a:rPr>
              <a:t>pilihan</a:t>
            </a:r>
            <a:r>
              <a:rPr lang="en-US" sz="6000" b="1" dirty="0" smtClean="0">
                <a:solidFill>
                  <a:schemeClr val="accent1">
                    <a:lumMod val="50000"/>
                  </a:schemeClr>
                </a:solidFill>
              </a:rPr>
              <a:t> </a:t>
            </a:r>
            <a:r>
              <a:rPr lang="en-US" sz="6000" b="1" dirty="0" err="1" smtClean="0">
                <a:solidFill>
                  <a:schemeClr val="accent1">
                    <a:lumMod val="50000"/>
                  </a:schemeClr>
                </a:solidFill>
              </a:rPr>
              <a:t>sumber</a:t>
            </a:r>
            <a:r>
              <a:rPr lang="en-US" sz="6000" b="1" dirty="0" smtClean="0">
                <a:solidFill>
                  <a:schemeClr val="accent1">
                    <a:lumMod val="50000"/>
                  </a:schemeClr>
                </a:solidFill>
              </a:rPr>
              <a:t> </a:t>
            </a:r>
            <a:r>
              <a:rPr lang="en-US" sz="6000" b="1" dirty="0" err="1" smtClean="0">
                <a:solidFill>
                  <a:schemeClr val="accent1">
                    <a:lumMod val="50000"/>
                  </a:schemeClr>
                </a:solidFill>
              </a:rPr>
              <a:t>pengetahuan</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883920" y="4533234"/>
            <a:ext cx="69616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smtClean="0">
                <a:solidFill>
                  <a:schemeClr val="accent1">
                    <a:lumMod val="50000"/>
                  </a:schemeClr>
                </a:solidFill>
              </a:rPr>
              <a:t>penjelasan</a:t>
            </a:r>
            <a:r>
              <a:rPr lang="en-US" sz="2400" b="1" dirty="0" smtClean="0">
                <a:solidFill>
                  <a:schemeClr val="accent1">
                    <a:lumMod val="50000"/>
                  </a:schemeClr>
                </a:solidFill>
              </a:rPr>
              <a:t> </a:t>
            </a:r>
            <a:r>
              <a:rPr lang="en-US" sz="2400" b="1" dirty="0" err="1" smtClean="0">
                <a:solidFill>
                  <a:schemeClr val="accent1">
                    <a:lumMod val="50000"/>
                  </a:schemeClr>
                </a:solidFill>
              </a:rPr>
              <a:t>dosen</a:t>
            </a:r>
            <a:r>
              <a:rPr lang="en-US" sz="2400" b="1" dirty="0" smtClean="0">
                <a:solidFill>
                  <a:schemeClr val="accent1">
                    <a:lumMod val="50000"/>
                  </a:schemeClr>
                </a:solidFill>
              </a:rPr>
              <a:t> di </a:t>
            </a:r>
            <a:r>
              <a:rPr lang="en-US" sz="2400" b="1" dirty="0" err="1" smtClean="0">
                <a:solidFill>
                  <a:schemeClr val="accent1">
                    <a:lumMod val="50000"/>
                  </a:schemeClr>
                </a:solidFill>
              </a:rPr>
              <a:t>kelas</a:t>
            </a:r>
            <a:r>
              <a:rPr lang="en-US" sz="2400" b="1" dirty="0" smtClean="0">
                <a:solidFill>
                  <a:schemeClr val="accent1">
                    <a:lumMod val="50000"/>
                  </a:schemeClr>
                </a:solidFill>
              </a:rPr>
              <a:t> </a:t>
            </a:r>
            <a:r>
              <a:rPr lang="en-US" sz="2400" b="1" dirty="0" err="1" smtClean="0">
                <a:solidFill>
                  <a:schemeClr val="accent1">
                    <a:lumMod val="50000"/>
                  </a:schemeClr>
                </a:solidFill>
              </a:rPr>
              <a:t>bisa</a:t>
            </a:r>
            <a:r>
              <a:rPr lang="en-US" sz="2400" b="1" dirty="0" smtClean="0">
                <a:solidFill>
                  <a:schemeClr val="accent1">
                    <a:lumMod val="50000"/>
                  </a:schemeClr>
                </a:solidFill>
              </a:rPr>
              <a:t> </a:t>
            </a:r>
            <a:r>
              <a:rPr lang="en-US" sz="2400" b="1" dirty="0" err="1" smtClean="0">
                <a:solidFill>
                  <a:schemeClr val="accent1">
                    <a:lumMod val="50000"/>
                  </a:schemeClr>
                </a:solidFill>
              </a:rPr>
              <a:t>jadi</a:t>
            </a:r>
            <a:r>
              <a:rPr lang="en-US" sz="2400" b="1" dirty="0" smtClean="0">
                <a:solidFill>
                  <a:schemeClr val="accent1">
                    <a:lumMod val="50000"/>
                  </a:schemeClr>
                </a:solidFill>
              </a:rPr>
              <a:t> </a:t>
            </a:r>
            <a:r>
              <a:rPr lang="en-US" sz="2400" b="1" dirty="0" err="1" smtClean="0">
                <a:solidFill>
                  <a:schemeClr val="accent1">
                    <a:lumMod val="50000"/>
                  </a:schemeClr>
                </a:solidFill>
              </a:rPr>
              <a:t>kurang</a:t>
            </a:r>
            <a:r>
              <a:rPr lang="en-US" sz="2400" b="1" dirty="0" smtClean="0">
                <a:solidFill>
                  <a:schemeClr val="accent1">
                    <a:lumMod val="50000"/>
                  </a:schemeClr>
                </a:solidFill>
              </a:rPr>
              <a:t> </a:t>
            </a:r>
            <a:r>
              <a:rPr lang="en-US" sz="2400" b="1" dirty="0" err="1" smtClean="0">
                <a:solidFill>
                  <a:schemeClr val="accent1">
                    <a:lumMod val="50000"/>
                  </a:schemeClr>
                </a:solidFill>
              </a:rPr>
              <a:t>menarik</a:t>
            </a:r>
            <a:r>
              <a:rPr lang="en-US" sz="2400" b="1" dirty="0" smtClean="0">
                <a:solidFill>
                  <a:schemeClr val="accent1">
                    <a:lumMod val="50000"/>
                  </a:schemeClr>
                </a:solidFill>
              </a:rPr>
              <a:t> </a:t>
            </a:r>
            <a:r>
              <a:rPr lang="en-US" sz="2400" b="1" dirty="0" err="1" smtClean="0">
                <a:solidFill>
                  <a:schemeClr val="accent1">
                    <a:lumMod val="50000"/>
                  </a:schemeClr>
                </a:solidFill>
              </a:rPr>
              <a:t>bagi</a:t>
            </a:r>
            <a:r>
              <a:rPr lang="en-US" sz="2400" b="1" dirty="0" smtClean="0">
                <a:solidFill>
                  <a:schemeClr val="accent1">
                    <a:lumMod val="50000"/>
                  </a:schemeClr>
                </a:solidFill>
              </a:rPr>
              <a:t> </a:t>
            </a:r>
            <a:r>
              <a:rPr lang="en-US" sz="2400" b="1" dirty="0" err="1" smtClean="0">
                <a:solidFill>
                  <a:schemeClr val="accent1">
                    <a:lumMod val="50000"/>
                  </a:schemeClr>
                </a:solidFill>
              </a:rPr>
              <a:t>mahasiswa</a:t>
            </a:r>
            <a:r>
              <a:rPr lang="en-US" sz="2400" b="1" dirty="0" smtClean="0">
                <a:solidFill>
                  <a:schemeClr val="accent1">
                    <a:lumMod val="50000"/>
                  </a:schemeClr>
                </a:solidFill>
              </a:rPr>
              <a:t> </a:t>
            </a:r>
            <a:r>
              <a:rPr lang="en-US" sz="2400" b="1" dirty="0" err="1" smtClean="0">
                <a:solidFill>
                  <a:schemeClr val="accent1">
                    <a:lumMod val="50000"/>
                  </a:schemeClr>
                </a:solidFill>
              </a:rPr>
              <a:t>dibandingkan</a:t>
            </a:r>
            <a:r>
              <a:rPr lang="en-US" sz="2400" b="1" dirty="0" smtClean="0">
                <a:solidFill>
                  <a:schemeClr val="accent1">
                    <a:lumMod val="50000"/>
                  </a:schemeClr>
                </a:solidFill>
              </a:rPr>
              <a:t> tutorial di </a:t>
            </a:r>
            <a:r>
              <a:rPr lang="en-US" sz="2400" b="1" dirty="0" err="1" smtClean="0">
                <a:solidFill>
                  <a:schemeClr val="accent1">
                    <a:lumMod val="50000"/>
                  </a:schemeClr>
                </a:solidFill>
              </a:rPr>
              <a:t>youtube</a:t>
            </a:r>
            <a:endParaRPr lang="en-US" sz="2400" b="1" dirty="0">
              <a:solidFill>
                <a:schemeClr val="accent1">
                  <a:lumMod val="50000"/>
                </a:schemeClr>
              </a:solidFill>
            </a:endParaRPr>
          </a:p>
        </p:txBody>
      </p:sp>
    </p:spTree>
    <p:extLst>
      <p:ext uri="{BB962C8B-B14F-4D97-AF65-F5344CB8AC3E}">
        <p14:creationId xmlns:p14="http://schemas.microsoft.com/office/powerpoint/2010/main" val="164545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kolaboratif</a:t>
            </a:r>
            <a:r>
              <a:rPr lang="en-US" sz="5400" b="1" dirty="0" smtClean="0">
                <a:solidFill>
                  <a:schemeClr val="bg1"/>
                </a:solidFill>
              </a:rPr>
              <a:t> </a:t>
            </a:r>
            <a:r>
              <a:rPr lang="en-US" sz="5400" b="1" dirty="0" err="1" smtClean="0">
                <a:solidFill>
                  <a:schemeClr val="bg1"/>
                </a:solidFill>
              </a:rPr>
              <a:t>menjadi</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penting</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ketika</a:t>
            </a:r>
            <a:r>
              <a:rPr lang="en-US" sz="3600" b="1" dirty="0" smtClean="0">
                <a:solidFill>
                  <a:schemeClr val="accent1">
                    <a:lumMod val="50000"/>
                  </a:schemeClr>
                </a:solidFill>
              </a:rPr>
              <a:t> </a:t>
            </a:r>
            <a:r>
              <a:rPr lang="en-US" sz="3600" b="1" dirty="0" err="1" smtClean="0">
                <a:solidFill>
                  <a:schemeClr val="accent1">
                    <a:lumMod val="50000"/>
                  </a:schemeClr>
                </a:solidFill>
              </a:rPr>
              <a:t>permasalahan</a:t>
            </a:r>
            <a:r>
              <a:rPr lang="en-US" sz="3600" b="1" dirty="0" smtClean="0">
                <a:solidFill>
                  <a:schemeClr val="accent1">
                    <a:lumMod val="50000"/>
                  </a:schemeClr>
                </a:solidFill>
              </a:rPr>
              <a:t> </a:t>
            </a:r>
            <a:r>
              <a:rPr lang="en-US" sz="3600" b="1" dirty="0" err="1" smtClean="0">
                <a:solidFill>
                  <a:schemeClr val="accent1">
                    <a:lumMod val="50000"/>
                  </a:schemeClr>
                </a:solidFill>
              </a:rPr>
              <a:t>menjadi</a:t>
            </a:r>
            <a:r>
              <a:rPr lang="en-US" sz="3600" b="1" dirty="0" smtClean="0">
                <a:solidFill>
                  <a:schemeClr val="accent1">
                    <a:lumMod val="50000"/>
                  </a:schemeClr>
                </a:solidFill>
              </a:rPr>
              <a:t> </a:t>
            </a:r>
            <a:r>
              <a:rPr lang="en-US" sz="3600" b="1" dirty="0" err="1" smtClean="0">
                <a:solidFill>
                  <a:schemeClr val="accent1">
                    <a:lumMod val="50000"/>
                  </a:schemeClr>
                </a:solidFill>
              </a:rPr>
              <a:t>lebih</a:t>
            </a:r>
            <a:r>
              <a:rPr lang="en-US" sz="3600" b="1" dirty="0" smtClean="0">
                <a:solidFill>
                  <a:schemeClr val="accent1">
                    <a:lumMod val="50000"/>
                  </a:schemeClr>
                </a:solidFill>
              </a:rPr>
              <a:t> </a:t>
            </a:r>
            <a:r>
              <a:rPr lang="en-US" sz="3600" b="1" dirty="0" err="1" smtClean="0">
                <a:solidFill>
                  <a:schemeClr val="accent1">
                    <a:lumMod val="50000"/>
                  </a:schemeClr>
                </a:solidFill>
              </a:rPr>
              <a:t>kompleks</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butuh</a:t>
            </a:r>
            <a:r>
              <a:rPr lang="en-US" sz="3600" b="1" dirty="0" smtClean="0">
                <a:solidFill>
                  <a:schemeClr val="accent1">
                    <a:lumMod val="50000"/>
                  </a:schemeClr>
                </a:solidFill>
              </a:rPr>
              <a:t> </a:t>
            </a:r>
            <a:r>
              <a:rPr lang="en-US" sz="3600" b="1" dirty="0" err="1" smtClean="0">
                <a:solidFill>
                  <a:schemeClr val="accent1">
                    <a:lumMod val="50000"/>
                  </a:schemeClr>
                </a:solidFill>
              </a:rPr>
              <a:t>lintas</a:t>
            </a:r>
            <a:r>
              <a:rPr lang="en-US" sz="3600" b="1" dirty="0" smtClean="0">
                <a:solidFill>
                  <a:schemeClr val="accent1">
                    <a:lumMod val="50000"/>
                  </a:schemeClr>
                </a:solidFill>
              </a:rPr>
              <a:t> </a:t>
            </a:r>
            <a:r>
              <a:rPr lang="en-US" sz="3600" b="1" dirty="0" err="1" smtClean="0">
                <a:solidFill>
                  <a:schemeClr val="accent1">
                    <a:lumMod val="50000"/>
                  </a:schemeClr>
                </a:solidFill>
              </a:rPr>
              <a:t>keilmuan</a:t>
            </a:r>
            <a:r>
              <a:rPr lang="en-US" sz="3600" b="1" dirty="0" smtClean="0">
                <a:solidFill>
                  <a:schemeClr val="accent1">
                    <a:lumMod val="50000"/>
                  </a:schemeClr>
                </a:solidFill>
              </a:rPr>
              <a:t> </a:t>
            </a:r>
            <a:r>
              <a:rPr lang="en-US" sz="3600" b="1" dirty="0" err="1" smtClean="0">
                <a:solidFill>
                  <a:schemeClr val="accent1">
                    <a:lumMod val="50000"/>
                  </a:schemeClr>
                </a:solidFill>
              </a:rPr>
              <a:t>untuk</a:t>
            </a:r>
            <a:r>
              <a:rPr lang="en-US" sz="3600" b="1" dirty="0" smtClean="0">
                <a:solidFill>
                  <a:schemeClr val="accent1">
                    <a:lumMod val="50000"/>
                  </a:schemeClr>
                </a:solidFill>
              </a:rPr>
              <a:t> </a:t>
            </a:r>
            <a:r>
              <a:rPr lang="en-US" sz="3600" b="1" dirty="0" err="1" smtClean="0">
                <a:solidFill>
                  <a:schemeClr val="accent1">
                    <a:lumMod val="50000"/>
                  </a:schemeClr>
                </a:solidFill>
              </a:rPr>
              <a:t>menyelesaikannya</a:t>
            </a:r>
            <a:endParaRPr lang="en-US" sz="3600" b="1" dirty="0">
              <a:solidFill>
                <a:schemeClr val="accent1">
                  <a:lumMod val="50000"/>
                </a:schemeClr>
              </a:solidFill>
            </a:endParaRPr>
          </a:p>
        </p:txBody>
      </p:sp>
    </p:spTree>
    <p:extLst>
      <p:ext uri="{BB962C8B-B14F-4D97-AF65-F5344CB8AC3E}">
        <p14:creationId xmlns:p14="http://schemas.microsoft.com/office/powerpoint/2010/main" val="302726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5717102" y="353751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#02</a:t>
            </a:r>
            <a:endParaRPr kumimoji="1" lang="ja-JP" altLang="en-US" sz="4800" b="1" dirty="0">
              <a:solidFill>
                <a:schemeClr val="bg1"/>
              </a:solidFill>
            </a:endParaRPr>
          </a:p>
        </p:txBody>
      </p:sp>
      <p:sp>
        <p:nvSpPr>
          <p:cNvPr id="9" name="TextBox 8"/>
          <p:cNvSpPr txBox="1"/>
          <p:nvPr/>
        </p:nvSpPr>
        <p:spPr>
          <a:xfrm>
            <a:off x="5726433" y="4088827"/>
            <a:ext cx="6576527" cy="523220"/>
          </a:xfrm>
          <a:prstGeom prst="rect">
            <a:avLst/>
          </a:prstGeom>
          <a:noFill/>
        </p:spPr>
        <p:txBody>
          <a:bodyPr wrap="square" rtlCol="0">
            <a:spAutoFit/>
          </a:bodyPr>
          <a:lstStyle/>
          <a:p>
            <a:r>
              <a:rPr lang="en-US" sz="2800" b="1" dirty="0" err="1" smtClean="0">
                <a:solidFill>
                  <a:schemeClr val="bg1"/>
                </a:solidFill>
              </a:rPr>
              <a:t>Kompetensi</a:t>
            </a:r>
            <a:r>
              <a:rPr lang="en-US" sz="2800" b="1" dirty="0" smtClean="0">
                <a:solidFill>
                  <a:schemeClr val="bg1"/>
                </a:solidFill>
              </a:rPr>
              <a:t> yang </a:t>
            </a:r>
            <a:r>
              <a:rPr lang="en-US" sz="2800" b="1" dirty="0" err="1" smtClean="0">
                <a:solidFill>
                  <a:schemeClr val="bg1"/>
                </a:solidFill>
              </a:rPr>
              <a:t>Diperlukan</a:t>
            </a:r>
            <a:r>
              <a:rPr lang="en-US" sz="2800" b="1" dirty="0" smtClean="0">
                <a:solidFill>
                  <a:schemeClr val="bg1"/>
                </a:solidFill>
              </a:rPr>
              <a:t> </a:t>
            </a:r>
            <a:r>
              <a:rPr lang="en-US" sz="2800" b="1" dirty="0" err="1" smtClean="0">
                <a:solidFill>
                  <a:schemeClr val="bg1"/>
                </a:solidFill>
              </a:rPr>
              <a:t>Statistikawan</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7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sil gambar untuk data scientist cartoon"/>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8221" t="6114" r="9633" b="19223"/>
          <a:stretch/>
        </p:blipFill>
        <p:spPr bwMode="auto">
          <a:xfrm>
            <a:off x="4753204" y="2210756"/>
            <a:ext cx="2236934" cy="3339943"/>
          </a:xfrm>
          <a:prstGeom prst="rect">
            <a:avLst/>
          </a:prstGeom>
          <a:noFill/>
          <a:extLst>
            <a:ext uri="{909E8E84-426E-40DD-AFC4-6F175D3DCCD1}">
              <a14:hiddenFill xmlns:a14="http://schemas.microsoft.com/office/drawing/2010/main">
                <a:solidFill>
                  <a:srgbClr val="FFFFFF"/>
                </a:solidFill>
              </a14:hiddenFill>
            </a:ext>
          </a:extLst>
        </p:spPr>
      </p:pic>
      <p:sp>
        <p:nvSpPr>
          <p:cNvPr id="25" name="Parallelogram 24"/>
          <p:cNvSpPr/>
          <p:nvPr/>
        </p:nvSpPr>
        <p:spPr>
          <a:xfrm rot="5400000" flipV="1">
            <a:off x="5106930" y="333764"/>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loud 3"/>
          <p:cNvSpPr/>
          <p:nvPr/>
        </p:nvSpPr>
        <p:spPr>
          <a:xfrm rot="8935708">
            <a:off x="3841235" y="1435407"/>
            <a:ext cx="3891543" cy="4252123"/>
          </a:xfrm>
          <a:prstGeom prst="cloud">
            <a:avLst/>
          </a:prstGeom>
          <a:noFill/>
          <a:ln w="76200">
            <a:solidFill>
              <a:schemeClr val="bg2"/>
            </a:solidFill>
          </a:ln>
          <a:effectLst>
            <a:glow rad="1663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88340" y="1525697"/>
            <a:ext cx="2338570"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Akuisisi</a:t>
            </a:r>
            <a:r>
              <a:rPr lang="en-US" b="1" dirty="0">
                <a:latin typeface="Calibri" panose="020F0502020204030204" pitchFamily="34" charset="0"/>
                <a:ea typeface="Calibri" panose="020F0502020204030204" pitchFamily="34" charset="0"/>
                <a:cs typeface="Times New Roman" panose="02020603050405020304" pitchFamily="18" charset="0"/>
              </a:rPr>
              <a:t> Data (Data Acquisition)</a:t>
            </a:r>
          </a:p>
        </p:txBody>
      </p:sp>
      <p:sp>
        <p:nvSpPr>
          <p:cNvPr id="7" name="Rectangle 6"/>
          <p:cNvSpPr/>
          <p:nvPr/>
        </p:nvSpPr>
        <p:spPr>
          <a:xfrm>
            <a:off x="6970089" y="3218940"/>
            <a:ext cx="2321872"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Pengelolaan</a:t>
            </a:r>
            <a:r>
              <a:rPr lang="en-US" b="1" dirty="0">
                <a:latin typeface="Calibri" panose="020F0502020204030204" pitchFamily="34" charset="0"/>
                <a:ea typeface="Calibri" panose="020F0502020204030204" pitchFamily="34" charset="0"/>
                <a:cs typeface="Times New Roman" panose="02020603050405020304" pitchFamily="18" charset="0"/>
              </a:rPr>
              <a:t> Data (Data Management)</a:t>
            </a:r>
          </a:p>
        </p:txBody>
      </p:sp>
      <p:sp>
        <p:nvSpPr>
          <p:cNvPr id="8" name="Rectangle 7"/>
          <p:cNvSpPr/>
          <p:nvPr/>
        </p:nvSpPr>
        <p:spPr>
          <a:xfrm>
            <a:off x="6650779" y="4812885"/>
            <a:ext cx="2293707"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Eksplorasi</a:t>
            </a:r>
            <a:r>
              <a:rPr lang="en-US" b="1" dirty="0">
                <a:latin typeface="Calibri" panose="020F0502020204030204" pitchFamily="34" charset="0"/>
                <a:ea typeface="Calibri" panose="020F0502020204030204" pitchFamily="34" charset="0"/>
                <a:cs typeface="Times New Roman" panose="02020603050405020304" pitchFamily="18" charset="0"/>
              </a:rPr>
              <a:t> Data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0" lvl="1">
              <a:lnSpc>
                <a:spcPct val="107000"/>
              </a:lnSpc>
            </a:pPr>
            <a:r>
              <a:rPr lang="en-US" b="1" dirty="0" smtClean="0">
                <a:latin typeface="Calibri" panose="020F0502020204030204" pitchFamily="34" charset="0"/>
                <a:ea typeface="Calibri" panose="020F0502020204030204" pitchFamily="34" charset="0"/>
                <a:cs typeface="Times New Roman" panose="02020603050405020304" pitchFamily="18" charset="0"/>
              </a:rPr>
              <a:t>(Data</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ea typeface="Calibri" panose="020F0502020204030204" pitchFamily="34" charset="0"/>
                <a:cs typeface="Times New Roman" panose="02020603050405020304" pitchFamily="18" charset="0"/>
              </a:rPr>
              <a:t>Exploratory)</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73539" y="4358941"/>
            <a:ext cx="4572000" cy="685059"/>
          </a:xfrm>
          <a:prstGeom prst="rect">
            <a:avLst/>
          </a:prstGeom>
        </p:spPr>
        <p:txBody>
          <a:bodyPr>
            <a:spAutoFit/>
          </a:bodyPr>
          <a:lstStyle/>
          <a:p>
            <a:pPr marL="0" lvl="1" algn="r">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Komunikasi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dan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Visualisasi</a:t>
            </a:r>
            <a:r>
              <a:rPr lang="en-US" b="1" dirty="0">
                <a:latin typeface="Calibri" panose="020F0502020204030204" pitchFamily="34" charset="0"/>
                <a:ea typeface="Calibri" panose="020F0502020204030204" pitchFamily="34" charset="0"/>
                <a:cs typeface="Times New Roman" panose="02020603050405020304" pitchFamily="18" charset="0"/>
              </a:rPr>
              <a:t> Data (Communication and Visualization)</a:t>
            </a:r>
          </a:p>
        </p:txBody>
      </p:sp>
      <p:sp>
        <p:nvSpPr>
          <p:cNvPr id="11" name="Rectangle 10"/>
          <p:cNvSpPr/>
          <p:nvPr/>
        </p:nvSpPr>
        <p:spPr>
          <a:xfrm>
            <a:off x="1616145" y="2876410"/>
            <a:ext cx="3234739" cy="685059"/>
          </a:xfrm>
          <a:prstGeom prst="rect">
            <a:avLst/>
          </a:prstGeom>
        </p:spPr>
        <p:txBody>
          <a:bodyPr wrap="square">
            <a:spAutoFit/>
          </a:bodyPr>
          <a:lstStyle/>
          <a:p>
            <a:pPr marL="0" lvl="1" algn="r">
              <a:lnSpc>
                <a:spcPct val="107000"/>
              </a:lnSpc>
              <a:spcAft>
                <a:spcPts val="800"/>
              </a:spcAft>
            </a:pPr>
            <a:r>
              <a:rPr lang="en-US" b="1" dirty="0" err="1">
                <a:latin typeface="Calibri" panose="020F0502020204030204" pitchFamily="34" charset="0"/>
                <a:ea typeface="Calibri" panose="020F0502020204030204" pitchFamily="34" charset="0"/>
                <a:cs typeface="Times New Roman" panose="02020603050405020304" pitchFamily="18" charset="0"/>
              </a:rPr>
              <a:t>Kontekstualisasi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Hasil</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Analitik</a:t>
            </a:r>
            <a:r>
              <a:rPr lang="en-US" b="1" dirty="0">
                <a:latin typeface="Calibri" panose="020F0502020204030204" pitchFamily="34" charset="0"/>
                <a:ea typeface="Calibri" panose="020F0502020204030204" pitchFamily="34" charset="0"/>
                <a:cs typeface="Times New Roman" panose="02020603050405020304" pitchFamily="18" charset="0"/>
              </a:rPr>
              <a:t> (Analytic Contextualizing)</a:t>
            </a:r>
          </a:p>
        </p:txBody>
      </p:sp>
      <p:sp>
        <p:nvSpPr>
          <p:cNvPr id="13" name="Rectangle 12"/>
          <p:cNvSpPr/>
          <p:nvPr/>
        </p:nvSpPr>
        <p:spPr>
          <a:xfrm>
            <a:off x="6120470" y="145764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#1</a:t>
            </a:r>
            <a:endParaRPr lang="en-US" sz="4400" dirty="0"/>
          </a:p>
        </p:txBody>
      </p:sp>
      <p:sp>
        <p:nvSpPr>
          <p:cNvPr id="15" name="Rectangle 14"/>
          <p:cNvSpPr/>
          <p:nvPr/>
        </p:nvSpPr>
        <p:spPr>
          <a:xfrm>
            <a:off x="6970088" y="2618149"/>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#2</a:t>
            </a:r>
            <a:endParaRPr lang="en-US" sz="4400" dirty="0"/>
          </a:p>
        </p:txBody>
      </p:sp>
      <p:sp>
        <p:nvSpPr>
          <p:cNvPr id="18" name="Rectangle 17"/>
          <p:cNvSpPr/>
          <p:nvPr/>
        </p:nvSpPr>
        <p:spPr>
          <a:xfrm>
            <a:off x="4264057" y="4923496"/>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#4</a:t>
            </a:r>
            <a:endParaRPr lang="en-US" sz="4400" dirty="0"/>
          </a:p>
        </p:txBody>
      </p:sp>
      <p:sp>
        <p:nvSpPr>
          <p:cNvPr id="24" name="Rectangle 23"/>
          <p:cNvSpPr/>
          <p:nvPr/>
        </p:nvSpPr>
        <p:spPr>
          <a:xfrm>
            <a:off x="4100358" y="2279492"/>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#6</a:t>
            </a:r>
            <a:endParaRPr lang="en-US" sz="4400" dirty="0"/>
          </a:p>
        </p:txBody>
      </p:sp>
      <p:sp>
        <p:nvSpPr>
          <p:cNvPr id="17" name="Arc 16"/>
          <p:cNvSpPr/>
          <p:nvPr/>
        </p:nvSpPr>
        <p:spPr>
          <a:xfrm>
            <a:off x="6734049" y="2230988"/>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2640927">
            <a:off x="6426272" y="367188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4891544" y="4012280"/>
            <a:ext cx="1007226" cy="2689253"/>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1359126">
            <a:off x="4220925" y="4569431"/>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1792648">
            <a:off x="4164117" y="290596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5600994">
            <a:off x="5535375" y="388202"/>
            <a:ext cx="1007226" cy="3590625"/>
          </a:xfrm>
          <a:prstGeom prst="arc">
            <a:avLst>
              <a:gd name="adj1" fmla="val 1633167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267809" y="5387181"/>
            <a:ext cx="2913493" cy="685059"/>
          </a:xfrm>
          <a:prstGeom prst="rect">
            <a:avLst/>
          </a:prstGeom>
        </p:spPr>
        <p:txBody>
          <a:bodyPr wrap="square">
            <a:spAutoFit/>
          </a:bodyPr>
          <a:lstStyle/>
          <a:p>
            <a:pPr marL="0" lvl="1" algn="r">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Pemodelan </a:t>
            </a:r>
            <a:r>
              <a:rPr lang="en-US" b="1" dirty="0" err="1">
                <a:latin typeface="Calibri" panose="020F0502020204030204" pitchFamily="34" charset="0"/>
                <a:ea typeface="Calibri" panose="020F0502020204030204" pitchFamily="34" charset="0"/>
                <a:cs typeface="Times New Roman" panose="02020603050405020304" pitchFamily="18" charset="0"/>
              </a:rPr>
              <a:t>Prediktif</a:t>
            </a:r>
            <a:r>
              <a:rPr lang="en-US" b="1" dirty="0">
                <a:latin typeface="Calibri" panose="020F0502020204030204" pitchFamily="34" charset="0"/>
                <a:ea typeface="Calibri" panose="020F0502020204030204" pitchFamily="34" charset="0"/>
                <a:cs typeface="Times New Roman" panose="02020603050405020304" pitchFamily="18" charset="0"/>
              </a:rPr>
              <a:t> (Predictive Modeling)</a:t>
            </a:r>
          </a:p>
        </p:txBody>
      </p:sp>
      <p:sp>
        <p:nvSpPr>
          <p:cNvPr id="21" name="Rectangle 20"/>
          <p:cNvSpPr/>
          <p:nvPr/>
        </p:nvSpPr>
        <p:spPr>
          <a:xfrm>
            <a:off x="4052966" y="3839185"/>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#5</a:t>
            </a:r>
            <a:endParaRPr lang="en-US" sz="4400" dirty="0"/>
          </a:p>
        </p:txBody>
      </p:sp>
      <p:sp>
        <p:nvSpPr>
          <p:cNvPr id="16" name="Rectangle 15"/>
          <p:cNvSpPr/>
          <p:nvPr/>
        </p:nvSpPr>
        <p:spPr>
          <a:xfrm>
            <a:off x="6678185" y="432145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#3</a:t>
            </a:r>
            <a:endParaRPr lang="en-US" sz="4400" dirty="0"/>
          </a:p>
        </p:txBody>
      </p:sp>
      <p:sp>
        <p:nvSpPr>
          <p:cNvPr id="2" name="Title 1"/>
          <p:cNvSpPr>
            <a:spLocks noGrp="1"/>
          </p:cNvSpPr>
          <p:nvPr>
            <p:ph type="title"/>
          </p:nvPr>
        </p:nvSpPr>
        <p:spPr/>
        <p:txBody>
          <a:bodyPr>
            <a:normAutofit/>
          </a:bodyPr>
          <a:lstStyle/>
          <a:p>
            <a:r>
              <a:rPr lang="en-US" sz="4800" b="1" dirty="0" err="1"/>
              <a:t>Kompetensi</a:t>
            </a:r>
            <a:r>
              <a:rPr lang="en-US" sz="4800" b="1" dirty="0"/>
              <a:t> </a:t>
            </a:r>
            <a:r>
              <a:rPr lang="en-US" sz="4800" b="1" dirty="0" err="1" smtClean="0"/>
              <a:t>Terkait</a:t>
            </a:r>
            <a:r>
              <a:rPr lang="en-US" sz="4800" b="1" dirty="0" smtClean="0"/>
              <a:t> Data</a:t>
            </a:r>
            <a:endParaRPr lang="en-US" sz="4800" b="1" dirty="0"/>
          </a:p>
        </p:txBody>
      </p:sp>
    </p:spTree>
    <p:extLst>
      <p:ext uri="{BB962C8B-B14F-4D97-AF65-F5344CB8AC3E}">
        <p14:creationId xmlns:p14="http://schemas.microsoft.com/office/powerpoint/2010/main" val="38795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smtClean="0">
                <a:solidFill>
                  <a:schemeClr val="accent1">
                    <a:lumMod val="50000"/>
                  </a:schemeClr>
                </a:solidFill>
              </a:rPr>
              <a:t>skill lain yang </a:t>
            </a:r>
            <a:r>
              <a:rPr lang="en-US" sz="7200" b="1" dirty="0" err="1" smtClean="0">
                <a:solidFill>
                  <a:schemeClr val="accent1">
                    <a:lumMod val="50000"/>
                  </a:schemeClr>
                </a:solidFill>
              </a:rPr>
              <a:t>diperlukan</a:t>
            </a:r>
            <a:r>
              <a:rPr lang="en-US" sz="7200" b="1" dirty="0" smtClean="0">
                <a:solidFill>
                  <a:schemeClr val="accent1">
                    <a:lumMod val="50000"/>
                  </a:schemeClr>
                </a:solidFill>
              </a:rPr>
              <a:t/>
            </a:r>
            <a:br>
              <a:rPr lang="en-US" sz="7200" b="1" dirty="0" smtClean="0">
                <a:solidFill>
                  <a:schemeClr val="accent1">
                    <a:lumMod val="50000"/>
                  </a:schemeClr>
                </a:solidFill>
              </a:rPr>
            </a:br>
            <a:r>
              <a:rPr lang="en-US" sz="2000" b="1" dirty="0" err="1" smtClean="0">
                <a:solidFill>
                  <a:schemeClr val="accent1">
                    <a:lumMod val="50000"/>
                  </a:schemeClr>
                </a:solidFill>
              </a:rPr>
              <a:t>menurut</a:t>
            </a:r>
            <a:r>
              <a:rPr lang="en-US" sz="2000" b="1" dirty="0" smtClean="0">
                <a:solidFill>
                  <a:schemeClr val="accent1">
                    <a:lumMod val="50000"/>
                  </a:schemeClr>
                </a:solidFill>
              </a:rPr>
              <a:t> World Economic Forum </a:t>
            </a:r>
            <a:r>
              <a:rPr lang="en-US" sz="2000" b="1" dirty="0" err="1" smtClean="0">
                <a:solidFill>
                  <a:schemeClr val="accent1">
                    <a:lumMod val="50000"/>
                  </a:schemeClr>
                </a:solidFill>
              </a:rPr>
              <a:t>menyongsong</a:t>
            </a:r>
            <a:r>
              <a:rPr lang="en-US" sz="2000" b="1" dirty="0" smtClean="0">
                <a:solidFill>
                  <a:schemeClr val="accent1">
                    <a:lumMod val="50000"/>
                  </a:schemeClr>
                </a:solidFill>
              </a:rPr>
              <a:t> </a:t>
            </a:r>
            <a:r>
              <a:rPr lang="en-US" sz="2000" b="1" dirty="0" err="1" smtClean="0">
                <a:solidFill>
                  <a:schemeClr val="accent1">
                    <a:lumMod val="50000"/>
                  </a:schemeClr>
                </a:solidFill>
              </a:rPr>
              <a:t>jaman</a:t>
            </a:r>
            <a:r>
              <a:rPr lang="en-US" sz="2000" b="1" dirty="0" smtClean="0">
                <a:solidFill>
                  <a:schemeClr val="accent1">
                    <a:lumMod val="50000"/>
                  </a:schemeClr>
                </a:solidFill>
              </a:rPr>
              <a:t> AI </a:t>
            </a:r>
            <a:r>
              <a:rPr lang="en-US" sz="2000" b="1" dirty="0" err="1" smtClean="0">
                <a:solidFill>
                  <a:schemeClr val="accent1">
                    <a:lumMod val="50000"/>
                  </a:schemeClr>
                </a:solidFill>
              </a:rPr>
              <a:t>dan</a:t>
            </a:r>
            <a:r>
              <a:rPr lang="en-US" sz="2000" b="1" dirty="0" smtClean="0">
                <a:solidFill>
                  <a:schemeClr val="accent1">
                    <a:lumMod val="50000"/>
                  </a:schemeClr>
                </a:solidFill>
              </a:rPr>
              <a:t> </a:t>
            </a:r>
            <a:r>
              <a:rPr lang="en-US" sz="2000" b="1" dirty="0" err="1" smtClean="0">
                <a:solidFill>
                  <a:schemeClr val="accent1">
                    <a:lumMod val="50000"/>
                  </a:schemeClr>
                </a:solidFill>
              </a:rPr>
              <a:t>Robotik</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448170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Complex problem solving</a:t>
            </a:r>
          </a:p>
          <a:p>
            <a:pPr marL="571500" indent="-571500">
              <a:buFont typeface="Arial" panose="020B0604020202020204" pitchFamily="34" charset="0"/>
              <a:buChar char="•"/>
            </a:pPr>
            <a:r>
              <a:rPr lang="en-US" sz="2800" b="1" dirty="0" smtClean="0">
                <a:solidFill>
                  <a:schemeClr val="accent1">
                    <a:lumMod val="50000"/>
                  </a:schemeClr>
                </a:solidFill>
              </a:rPr>
              <a:t>Critical thinking</a:t>
            </a:r>
          </a:p>
          <a:p>
            <a:pPr marL="571500" indent="-571500">
              <a:buFont typeface="Arial" panose="020B0604020202020204" pitchFamily="34" charset="0"/>
              <a:buChar char="•"/>
            </a:pPr>
            <a:r>
              <a:rPr lang="en-US" sz="2800" b="1" dirty="0" smtClean="0">
                <a:solidFill>
                  <a:schemeClr val="accent1">
                    <a:lumMod val="50000"/>
                  </a:schemeClr>
                </a:solidFill>
              </a:rPr>
              <a:t>Creativity</a:t>
            </a:r>
          </a:p>
          <a:p>
            <a:pPr marL="571500" indent="-571500">
              <a:buFont typeface="Arial" panose="020B0604020202020204" pitchFamily="34" charset="0"/>
              <a:buChar char="•"/>
            </a:pPr>
            <a:r>
              <a:rPr lang="en-US" sz="2800" b="1" dirty="0" smtClean="0">
                <a:solidFill>
                  <a:schemeClr val="accent1">
                    <a:lumMod val="50000"/>
                  </a:schemeClr>
                </a:solidFill>
              </a:rPr>
              <a:t>People management</a:t>
            </a:r>
          </a:p>
          <a:p>
            <a:pPr marL="571500" indent="-571500">
              <a:buFont typeface="Arial" panose="020B0604020202020204" pitchFamily="34" charset="0"/>
              <a:buChar char="•"/>
            </a:pPr>
            <a:r>
              <a:rPr lang="en-US" sz="2800" b="1" dirty="0" smtClean="0">
                <a:solidFill>
                  <a:schemeClr val="accent1">
                    <a:lumMod val="50000"/>
                  </a:schemeClr>
                </a:solidFill>
              </a:rPr>
              <a:t>Coordinating with others</a:t>
            </a: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6724651" y="4207795"/>
            <a:ext cx="51244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Emotional intelligence</a:t>
            </a:r>
          </a:p>
          <a:p>
            <a:pPr marL="571500" indent="-571500">
              <a:buFont typeface="Arial" panose="020B0604020202020204" pitchFamily="34" charset="0"/>
              <a:buChar char="•"/>
            </a:pPr>
            <a:r>
              <a:rPr lang="en-US" sz="2800" b="1" dirty="0" smtClean="0">
                <a:solidFill>
                  <a:schemeClr val="accent1">
                    <a:lumMod val="50000"/>
                  </a:schemeClr>
                </a:solidFill>
              </a:rPr>
              <a:t>Judgment and decision making</a:t>
            </a:r>
          </a:p>
          <a:p>
            <a:pPr marL="571500" indent="-571500">
              <a:buFont typeface="Arial" panose="020B0604020202020204" pitchFamily="34" charset="0"/>
              <a:buChar char="•"/>
            </a:pPr>
            <a:r>
              <a:rPr lang="en-US" sz="2800" b="1" dirty="0" smtClean="0">
                <a:solidFill>
                  <a:schemeClr val="accent1">
                    <a:lumMod val="50000"/>
                  </a:schemeClr>
                </a:solidFill>
              </a:rPr>
              <a:t>Service orientation</a:t>
            </a:r>
          </a:p>
          <a:p>
            <a:pPr marL="571500" indent="-571500">
              <a:buFont typeface="Arial" panose="020B0604020202020204" pitchFamily="34" charset="0"/>
              <a:buChar char="•"/>
            </a:pPr>
            <a:r>
              <a:rPr lang="en-US" sz="2800" b="1" dirty="0" smtClean="0">
                <a:solidFill>
                  <a:schemeClr val="accent1">
                    <a:lumMod val="50000"/>
                  </a:schemeClr>
                </a:solidFill>
              </a:rPr>
              <a:t>Negotiation</a:t>
            </a:r>
          </a:p>
          <a:p>
            <a:pPr marL="571500" indent="-571500">
              <a:buFont typeface="Arial" panose="020B0604020202020204" pitchFamily="34" charset="0"/>
              <a:buChar char="•"/>
            </a:pPr>
            <a:r>
              <a:rPr lang="en-US" sz="2800" b="1" dirty="0" smtClean="0">
                <a:solidFill>
                  <a:schemeClr val="accent1">
                    <a:lumMod val="50000"/>
                  </a:schemeClr>
                </a:solidFill>
              </a:rPr>
              <a:t>Cognitive Flexibility</a:t>
            </a:r>
          </a:p>
        </p:txBody>
      </p:sp>
    </p:spTree>
    <p:extLst>
      <p:ext uri="{BB962C8B-B14F-4D97-AF65-F5344CB8AC3E}">
        <p14:creationId xmlns:p14="http://schemas.microsoft.com/office/powerpoint/2010/main" val="9277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#03</a:t>
            </a:r>
            <a:endParaRPr kumimoji="1" lang="ja-JP" altLang="en-US" sz="4800" b="1" dirty="0">
              <a:solidFill>
                <a:schemeClr val="bg1"/>
              </a:solidFill>
            </a:endParaRPr>
          </a:p>
        </p:txBody>
      </p:sp>
      <p:sp>
        <p:nvSpPr>
          <p:cNvPr id="9" name="TextBox 8"/>
          <p:cNvSpPr txBox="1"/>
          <p:nvPr/>
        </p:nvSpPr>
        <p:spPr>
          <a:xfrm>
            <a:off x="6192966" y="4685987"/>
            <a:ext cx="6576527" cy="523220"/>
          </a:xfrm>
          <a:prstGeom prst="rect">
            <a:avLst/>
          </a:prstGeom>
          <a:noFill/>
        </p:spPr>
        <p:txBody>
          <a:bodyPr wrap="square" rtlCol="0">
            <a:spAutoFit/>
          </a:bodyPr>
          <a:lstStyle/>
          <a:p>
            <a:r>
              <a:rPr lang="en-US" sz="2800" b="1" dirty="0" smtClean="0">
                <a:solidFill>
                  <a:schemeClr val="bg1"/>
                </a:solidFill>
              </a:rPr>
              <a:t>Saran </a:t>
            </a:r>
            <a:r>
              <a:rPr lang="en-US" sz="2800" b="1" dirty="0" err="1" smtClean="0">
                <a:solidFill>
                  <a:schemeClr val="bg1"/>
                </a:solidFill>
              </a:rPr>
              <a:t>terhadap</a:t>
            </a:r>
            <a:r>
              <a:rPr lang="en-US" sz="2800" b="1" dirty="0" smtClean="0">
                <a:solidFill>
                  <a:schemeClr val="bg1"/>
                </a:solidFill>
              </a:rPr>
              <a:t> </a:t>
            </a:r>
            <a:r>
              <a:rPr lang="en-US" sz="2800" b="1" dirty="0" err="1" smtClean="0">
                <a:solidFill>
                  <a:schemeClr val="bg1"/>
                </a:solidFill>
              </a:rPr>
              <a:t>Kurikulum</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01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Beberapa</a:t>
            </a:r>
            <a:r>
              <a:rPr lang="en-US" sz="5400" b="1" dirty="0" smtClean="0">
                <a:solidFill>
                  <a:schemeClr val="bg1"/>
                </a:solidFill>
              </a:rPr>
              <a:t> saran</a:t>
            </a:r>
            <a:endParaRPr lang="en-US" sz="5400" b="1" dirty="0">
              <a:solidFill>
                <a:schemeClr val="bg1"/>
              </a:solidFill>
            </a:endParaRPr>
          </a:p>
        </p:txBody>
      </p:sp>
      <p:sp>
        <p:nvSpPr>
          <p:cNvPr id="9" name="Title 1"/>
          <p:cNvSpPr>
            <a:spLocks noGrp="1"/>
          </p:cNvSpPr>
          <p:nvPr>
            <p:ph type="title"/>
          </p:nvPr>
        </p:nvSpPr>
        <p:spPr>
          <a:xfrm>
            <a:off x="1086993" y="3805325"/>
            <a:ext cx="10515600" cy="1325563"/>
          </a:xfrm>
        </p:spPr>
        <p:txBody>
          <a:bodyPr>
            <a:noAutofit/>
          </a:bodyPr>
          <a:lstStyle/>
          <a:p>
            <a:r>
              <a:rPr lang="en-US" sz="3600" b="1" dirty="0" err="1" smtClean="0">
                <a:solidFill>
                  <a:schemeClr val="accent1">
                    <a:lumMod val="50000"/>
                  </a:schemeClr>
                </a:solidFill>
              </a:rPr>
              <a:t>Secara</a:t>
            </a:r>
            <a:r>
              <a:rPr lang="en-US" sz="3600" b="1" dirty="0" smtClean="0">
                <a:solidFill>
                  <a:schemeClr val="accent1">
                    <a:lumMod val="50000"/>
                  </a:schemeClr>
                </a:solidFill>
              </a:rPr>
              <a:t> </a:t>
            </a:r>
            <a:r>
              <a:rPr lang="en-US" sz="3600" b="1" dirty="0" err="1" smtClean="0">
                <a:solidFill>
                  <a:schemeClr val="accent1">
                    <a:lumMod val="50000"/>
                  </a:schemeClr>
                </a:solidFill>
              </a:rPr>
              <a:t>umum</a:t>
            </a:r>
            <a:r>
              <a:rPr lang="en-US" sz="3600" b="1" dirty="0" smtClean="0">
                <a:solidFill>
                  <a:schemeClr val="accent1">
                    <a:lumMod val="50000"/>
                  </a:schemeClr>
                </a:solidFill>
              </a:rPr>
              <a:t>, </a:t>
            </a:r>
            <a:r>
              <a:rPr lang="en-US" sz="3600" b="1" dirty="0" err="1" smtClean="0">
                <a:solidFill>
                  <a:schemeClr val="accent1">
                    <a:lumMod val="50000"/>
                  </a:schemeClr>
                </a:solidFill>
              </a:rPr>
              <a:t>kurikulum</a:t>
            </a:r>
            <a:r>
              <a:rPr lang="en-US" sz="3600" b="1" dirty="0" smtClean="0">
                <a:solidFill>
                  <a:schemeClr val="accent1">
                    <a:lumMod val="50000"/>
                  </a:schemeClr>
                </a:solidFill>
              </a:rPr>
              <a:t> </a:t>
            </a:r>
            <a:r>
              <a:rPr lang="en-US" sz="3600" b="1" dirty="0" err="1" smtClean="0">
                <a:solidFill>
                  <a:schemeClr val="accent1">
                    <a:lumMod val="50000"/>
                  </a:schemeClr>
                </a:solidFill>
              </a:rPr>
              <a:t>statistika</a:t>
            </a:r>
            <a:r>
              <a:rPr lang="en-US" sz="3600" b="1" dirty="0" smtClean="0">
                <a:solidFill>
                  <a:schemeClr val="accent1">
                    <a:lumMod val="50000"/>
                  </a:schemeClr>
                </a:solidFill>
              </a:rPr>
              <a:t> </a:t>
            </a:r>
            <a:r>
              <a:rPr lang="en-US" sz="3600" b="1" dirty="0" err="1" smtClean="0">
                <a:solidFill>
                  <a:schemeClr val="accent1">
                    <a:lumMod val="50000"/>
                  </a:schemeClr>
                </a:solidFill>
              </a:rPr>
              <a:t>saat</a:t>
            </a:r>
            <a:r>
              <a:rPr lang="en-US" sz="3600" b="1" dirty="0" smtClean="0">
                <a:solidFill>
                  <a:schemeClr val="accent1">
                    <a:lumMod val="50000"/>
                  </a:schemeClr>
                </a:solidFill>
              </a:rPr>
              <a:t> </a:t>
            </a:r>
            <a:r>
              <a:rPr lang="en-US" sz="3600" b="1" dirty="0" err="1" smtClean="0">
                <a:solidFill>
                  <a:schemeClr val="accent1">
                    <a:lumMod val="50000"/>
                  </a:schemeClr>
                </a:solidFill>
              </a:rPr>
              <a:t>ini</a:t>
            </a:r>
            <a:r>
              <a:rPr lang="en-US" sz="3600" b="1" dirty="0" smtClean="0">
                <a:solidFill>
                  <a:schemeClr val="accent1">
                    <a:lumMod val="50000"/>
                  </a:schemeClr>
                </a:solidFill>
              </a:rPr>
              <a:t> </a:t>
            </a:r>
            <a:r>
              <a:rPr lang="en-US" sz="3600" b="1" dirty="0" err="1" smtClean="0">
                <a:solidFill>
                  <a:schemeClr val="accent1">
                    <a:lumMod val="50000"/>
                  </a:schemeClr>
                </a:solidFill>
              </a:rPr>
              <a:t>masih</a:t>
            </a:r>
            <a:r>
              <a:rPr lang="en-US" sz="3600" b="1" dirty="0" smtClean="0">
                <a:solidFill>
                  <a:schemeClr val="accent1">
                    <a:lumMod val="50000"/>
                  </a:schemeClr>
                </a:solidFill>
              </a:rPr>
              <a:t> </a:t>
            </a:r>
            <a:r>
              <a:rPr lang="en-US" sz="3600" b="1" dirty="0" err="1" smtClean="0">
                <a:solidFill>
                  <a:schemeClr val="accent1">
                    <a:lumMod val="50000"/>
                  </a:schemeClr>
                </a:solidFill>
              </a:rPr>
              <a:t>relevan</a:t>
            </a:r>
            <a:r>
              <a:rPr lang="en-US" sz="3600" b="1" dirty="0" smtClean="0">
                <a:solidFill>
                  <a:schemeClr val="accent1">
                    <a:lumMod val="50000"/>
                  </a:schemeClr>
                </a:solidFill>
              </a:rPr>
              <a:t>, </a:t>
            </a:r>
            <a:r>
              <a:rPr lang="en-US" sz="3600" b="1" dirty="0" err="1" smtClean="0">
                <a:solidFill>
                  <a:schemeClr val="accent1">
                    <a:lumMod val="50000"/>
                  </a:schemeClr>
                </a:solidFill>
              </a:rPr>
              <a:t>namun</a:t>
            </a:r>
            <a:r>
              <a:rPr lang="en-US" sz="3600" b="1" dirty="0" smtClean="0">
                <a:solidFill>
                  <a:schemeClr val="accent1">
                    <a:lumMod val="50000"/>
                  </a:schemeClr>
                </a:solidFill>
              </a:rPr>
              <a:t> </a:t>
            </a:r>
            <a:r>
              <a:rPr lang="en-US" sz="3600" b="1" dirty="0" err="1" smtClean="0">
                <a:solidFill>
                  <a:schemeClr val="accent1">
                    <a:lumMod val="50000"/>
                  </a:schemeClr>
                </a:solidFill>
              </a:rPr>
              <a:t>memerlukan</a:t>
            </a:r>
            <a:r>
              <a:rPr lang="en-US" sz="3600" b="1" dirty="0" smtClean="0">
                <a:solidFill>
                  <a:schemeClr val="accent1">
                    <a:lumMod val="50000"/>
                  </a:schemeClr>
                </a:solidFill>
              </a:rPr>
              <a:t> </a:t>
            </a:r>
            <a:r>
              <a:rPr lang="en-US" sz="3600" b="1" dirty="0" err="1" smtClean="0">
                <a:solidFill>
                  <a:schemeClr val="accent1">
                    <a:lumMod val="50000"/>
                  </a:schemeClr>
                </a:solidFill>
              </a:rPr>
              <a:t>beberapa</a:t>
            </a:r>
            <a:r>
              <a:rPr lang="en-US" sz="3600" b="1" dirty="0" smtClean="0">
                <a:solidFill>
                  <a:schemeClr val="accent1">
                    <a:lumMod val="50000"/>
                  </a:schemeClr>
                </a:solidFill>
              </a:rPr>
              <a:t> </a:t>
            </a:r>
            <a:r>
              <a:rPr lang="en-US" sz="3600" b="1" dirty="0" err="1" smtClean="0">
                <a:solidFill>
                  <a:schemeClr val="accent1">
                    <a:lumMod val="50000"/>
                  </a:schemeClr>
                </a:solidFill>
              </a:rPr>
              <a:t>adaptasi</a:t>
            </a:r>
            <a:r>
              <a:rPr lang="en-US" sz="3600" b="1" dirty="0" smtClean="0">
                <a:solidFill>
                  <a:schemeClr val="accent1">
                    <a:lumMod val="50000"/>
                  </a:schemeClr>
                </a:solidFill>
              </a:rPr>
              <a:t> </a:t>
            </a:r>
            <a:r>
              <a:rPr lang="en-US" sz="3600" b="1" dirty="0" err="1" smtClean="0">
                <a:solidFill>
                  <a:schemeClr val="accent1">
                    <a:lumMod val="50000"/>
                  </a:schemeClr>
                </a:solidFill>
              </a:rPr>
              <a:t>konten</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i="1" dirty="0" smtClean="0">
                <a:solidFill>
                  <a:schemeClr val="accent1">
                    <a:lumMod val="50000"/>
                  </a:schemeClr>
                </a:solidFill>
              </a:rPr>
              <a:t>the way of delivery</a:t>
            </a:r>
            <a:endParaRPr lang="en-US" sz="3600" b="1" i="1" dirty="0">
              <a:solidFill>
                <a:schemeClr val="accent1">
                  <a:lumMod val="50000"/>
                </a:schemeClr>
              </a:solidFill>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1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#01</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Tingkatkan</a:t>
            </a:r>
            <a:r>
              <a:rPr lang="en-US" sz="3600" dirty="0" smtClean="0">
                <a:solidFill>
                  <a:schemeClr val="accent1">
                    <a:lumMod val="50000"/>
                  </a:schemeClr>
                </a:solidFill>
              </a:rPr>
              <a:t> </a:t>
            </a:r>
            <a:r>
              <a:rPr lang="en-US" sz="3600" b="1" dirty="0" err="1" smtClean="0">
                <a:solidFill>
                  <a:schemeClr val="accent1">
                    <a:lumMod val="50000"/>
                  </a:schemeClr>
                </a:solidFill>
              </a:rPr>
              <a:t>keterpaparan</a:t>
            </a:r>
            <a:r>
              <a:rPr lang="en-US" sz="3600" b="1" dirty="0" smtClean="0">
                <a:solidFill>
                  <a:schemeClr val="accent1">
                    <a:lumMod val="50000"/>
                  </a:schemeClr>
                </a:solidFill>
              </a:rPr>
              <a:t> </a:t>
            </a:r>
            <a:r>
              <a:rPr lang="en-US" sz="3600" b="1" dirty="0" err="1" smtClean="0">
                <a:solidFill>
                  <a:schemeClr val="accent1">
                    <a:lumMod val="50000"/>
                  </a:schemeClr>
                </a:solidFill>
              </a:rPr>
              <a:t>mahasiswa</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a:t>
            </a:r>
            <a:r>
              <a:rPr lang="en-US" sz="3600" b="1" dirty="0" err="1" smtClean="0">
                <a:solidFill>
                  <a:schemeClr val="accent1">
                    <a:lumMod val="50000"/>
                  </a:schemeClr>
                </a:solidFill>
              </a:rPr>
              <a:t>kasus</a:t>
            </a:r>
            <a:r>
              <a:rPr lang="en-US" sz="3600" b="1" dirty="0" smtClean="0">
                <a:solidFill>
                  <a:schemeClr val="accent1">
                    <a:lumMod val="50000"/>
                  </a:schemeClr>
                </a:solidFill>
              </a:rPr>
              <a:t> </a:t>
            </a:r>
            <a:r>
              <a:rPr lang="en-US" sz="3600" b="1" dirty="0" err="1" smtClean="0">
                <a:solidFill>
                  <a:schemeClr val="accent1">
                    <a:lumMod val="50000"/>
                  </a:schemeClr>
                </a:solidFill>
              </a:rPr>
              <a:t>nyata</a:t>
            </a:r>
            <a:r>
              <a:rPr lang="en-US" sz="3600" dirty="0" smtClean="0">
                <a:solidFill>
                  <a:schemeClr val="accent1">
                    <a:lumMod val="50000"/>
                  </a:schemeClr>
                </a:solidFill>
              </a:rPr>
              <a:t>… </a:t>
            </a:r>
            <a:r>
              <a:rPr lang="en-US" sz="3600" dirty="0" err="1" smtClean="0">
                <a:solidFill>
                  <a:schemeClr val="accent1">
                    <a:lumMod val="50000"/>
                  </a:schemeClr>
                </a:solidFill>
              </a:rPr>
              <a:t>termasuk</a:t>
            </a:r>
            <a:r>
              <a:rPr lang="en-US" sz="3600" dirty="0" smtClean="0">
                <a:solidFill>
                  <a:schemeClr val="accent1">
                    <a:lumMod val="50000"/>
                  </a:schemeClr>
                </a:solidFill>
              </a:rPr>
              <a:t> di </a:t>
            </a:r>
            <a:r>
              <a:rPr lang="en-US" sz="3600" dirty="0" err="1" smtClean="0">
                <a:solidFill>
                  <a:schemeClr val="accent1">
                    <a:lumMod val="50000"/>
                  </a:schemeClr>
                </a:solidFill>
              </a:rPr>
              <a:t>kelas</a:t>
            </a:r>
            <a:r>
              <a:rPr lang="en-US" sz="3600" dirty="0" smtClean="0">
                <a:solidFill>
                  <a:schemeClr val="accent1">
                    <a:lumMod val="50000"/>
                  </a:schemeClr>
                </a:solidFill>
              </a:rPr>
              <a:t>.  </a:t>
            </a:r>
            <a:r>
              <a:rPr lang="en-US" sz="3600" dirty="0" err="1">
                <a:solidFill>
                  <a:schemeClr val="accent1">
                    <a:lumMod val="50000"/>
                  </a:schemeClr>
                </a:solidFill>
              </a:rPr>
              <a:t>J</a:t>
            </a:r>
            <a:r>
              <a:rPr lang="en-US" sz="3600" dirty="0" err="1" smtClean="0">
                <a:solidFill>
                  <a:schemeClr val="accent1">
                    <a:lumMod val="50000"/>
                  </a:schemeClr>
                </a:solidFill>
              </a:rPr>
              <a:t>angan</a:t>
            </a:r>
            <a:r>
              <a:rPr lang="en-US" sz="3600" dirty="0" smtClean="0">
                <a:solidFill>
                  <a:schemeClr val="accent1">
                    <a:lumMod val="50000"/>
                  </a:schemeClr>
                </a:solidFill>
              </a:rPr>
              <a:t> </a:t>
            </a:r>
            <a:r>
              <a:rPr lang="en-US" sz="3600" dirty="0" err="1" smtClean="0">
                <a:solidFill>
                  <a:schemeClr val="accent1">
                    <a:lumMod val="50000"/>
                  </a:schemeClr>
                </a:solidFill>
              </a:rPr>
              <a:t>hanya</a:t>
            </a:r>
            <a:r>
              <a:rPr lang="en-US" sz="3600" dirty="0" smtClean="0">
                <a:solidFill>
                  <a:schemeClr val="accent1">
                    <a:lumMod val="50000"/>
                  </a:schemeClr>
                </a:solidFill>
              </a:rPr>
              <a:t> </a:t>
            </a:r>
            <a:r>
              <a:rPr lang="en-US" sz="3600" dirty="0" err="1" smtClean="0">
                <a:solidFill>
                  <a:schemeClr val="accent1">
                    <a:lumMod val="50000"/>
                  </a:schemeClr>
                </a:solidFill>
              </a:rPr>
              <a:t>menggunakan</a:t>
            </a:r>
            <a:r>
              <a:rPr lang="en-US" sz="3600" dirty="0" smtClean="0">
                <a:solidFill>
                  <a:schemeClr val="accent1">
                    <a:lumMod val="50000"/>
                  </a:schemeClr>
                </a:solidFill>
              </a:rPr>
              <a:t> </a:t>
            </a:r>
            <a:r>
              <a:rPr lang="en-US" sz="3600" dirty="0" err="1" smtClean="0">
                <a:solidFill>
                  <a:schemeClr val="accent1">
                    <a:lumMod val="50000"/>
                  </a:schemeClr>
                </a:solidFill>
              </a:rPr>
              <a:t>ilustrasi</a:t>
            </a:r>
            <a:r>
              <a:rPr lang="en-US" sz="3600" dirty="0" smtClean="0">
                <a:solidFill>
                  <a:schemeClr val="accent1">
                    <a:lumMod val="50000"/>
                  </a:schemeClr>
                </a:solidFill>
              </a:rPr>
              <a:t> </a:t>
            </a:r>
            <a:r>
              <a:rPr lang="en-US" sz="3600" dirty="0" err="1" smtClean="0">
                <a:solidFill>
                  <a:schemeClr val="accent1">
                    <a:lumMod val="50000"/>
                  </a:schemeClr>
                </a:solidFill>
              </a:rPr>
              <a:t>rekaan</a:t>
            </a:r>
            <a:r>
              <a:rPr lang="en-US" sz="3600" dirty="0" smtClean="0">
                <a:solidFill>
                  <a:schemeClr val="accent1">
                    <a:lumMod val="50000"/>
                  </a:schemeClr>
                </a:solidFill>
              </a:rPr>
              <a:t>, </a:t>
            </a:r>
            <a:r>
              <a:rPr lang="en-US" sz="3600" dirty="0" err="1" smtClean="0">
                <a:solidFill>
                  <a:schemeClr val="accent1">
                    <a:lumMod val="50000"/>
                  </a:schemeClr>
                </a:solidFill>
              </a:rPr>
              <a:t>apalagi</a:t>
            </a:r>
            <a:r>
              <a:rPr lang="en-US" sz="3600" dirty="0" smtClean="0">
                <a:solidFill>
                  <a:schemeClr val="accent1">
                    <a:lumMod val="50000"/>
                  </a:schemeClr>
                </a:solidFill>
              </a:rPr>
              <a:t> yang </a:t>
            </a:r>
            <a:r>
              <a:rPr lang="en-US" sz="3600" dirty="0" err="1" smtClean="0">
                <a:solidFill>
                  <a:schemeClr val="accent1">
                    <a:lumMod val="50000"/>
                  </a:schemeClr>
                </a:solidFill>
              </a:rPr>
              <a:t>kurang</a:t>
            </a:r>
            <a:r>
              <a:rPr lang="en-US" sz="3600" dirty="0" smtClean="0">
                <a:solidFill>
                  <a:schemeClr val="accent1">
                    <a:lumMod val="50000"/>
                  </a:schemeClr>
                </a:solidFill>
              </a:rPr>
              <a:t> </a:t>
            </a:r>
            <a:r>
              <a:rPr lang="en-US" sz="3600" dirty="0" err="1" smtClean="0">
                <a:solidFill>
                  <a:schemeClr val="accent1">
                    <a:lumMod val="50000"/>
                  </a:schemeClr>
                </a:solidFill>
              </a:rPr>
              <a:t>masuk</a:t>
            </a:r>
            <a:r>
              <a:rPr lang="en-US" sz="3600" dirty="0" smtClean="0">
                <a:solidFill>
                  <a:schemeClr val="accent1">
                    <a:lumMod val="50000"/>
                  </a:schemeClr>
                </a:solidFill>
              </a:rPr>
              <a:t> </a:t>
            </a:r>
            <a:r>
              <a:rPr lang="en-US" sz="3600" dirty="0" err="1" smtClean="0">
                <a:solidFill>
                  <a:schemeClr val="accent1">
                    <a:lumMod val="50000"/>
                  </a:schemeClr>
                </a:solidFill>
              </a:rPr>
              <a:t>akal</a:t>
            </a:r>
            <a:r>
              <a:rPr lang="en-US" sz="3600" dirty="0" smtClean="0">
                <a:solidFill>
                  <a:schemeClr val="accent1">
                    <a:lumMod val="50000"/>
                  </a:schemeClr>
                </a:solidFill>
              </a:rPr>
              <a:t>.</a:t>
            </a:r>
          </a:p>
          <a:p>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6" y="333760"/>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00656" y="4133084"/>
            <a:ext cx="9356344" cy="1384995"/>
          </a:xfrm>
          <a:prstGeom prst="rect">
            <a:avLst/>
          </a:prstGeom>
        </p:spPr>
        <p:txBody>
          <a:bodyPr wrap="square">
            <a:spAutoFit/>
          </a:bodyPr>
          <a:lstStyle/>
          <a:p>
            <a:pPr marL="285750" indent="-285750">
              <a:buFont typeface="Arial" panose="020B0604020202020204" pitchFamily="34" charset="0"/>
              <a:buChar char="•"/>
            </a:pPr>
            <a:r>
              <a:rPr lang="en-US" sz="2800" dirty="0" err="1">
                <a:solidFill>
                  <a:schemeClr val="accent1">
                    <a:lumMod val="50000"/>
                  </a:schemeClr>
                </a:solidFill>
              </a:rPr>
              <a:t>Tentu</a:t>
            </a:r>
            <a:r>
              <a:rPr lang="en-US" sz="2800" dirty="0">
                <a:solidFill>
                  <a:schemeClr val="accent1">
                    <a:lumMod val="50000"/>
                  </a:schemeClr>
                </a:solidFill>
              </a:rPr>
              <a:t> </a:t>
            </a:r>
            <a:r>
              <a:rPr lang="en-US" sz="2800" dirty="0" err="1">
                <a:solidFill>
                  <a:schemeClr val="accent1">
                    <a:lumMod val="50000"/>
                  </a:schemeClr>
                </a:solidFill>
              </a:rPr>
              <a:t>saja</a:t>
            </a:r>
            <a:r>
              <a:rPr lang="en-US" sz="2800" dirty="0">
                <a:solidFill>
                  <a:schemeClr val="accent1">
                    <a:lumMod val="50000"/>
                  </a:schemeClr>
                </a:solidFill>
              </a:rPr>
              <a:t> </a:t>
            </a:r>
            <a:r>
              <a:rPr lang="en-US" sz="2800" dirty="0" err="1">
                <a:solidFill>
                  <a:schemeClr val="accent1">
                    <a:lumMod val="50000"/>
                  </a:schemeClr>
                </a:solidFill>
              </a:rPr>
              <a:t>mulai</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ilustrasi</a:t>
            </a:r>
            <a:r>
              <a:rPr lang="en-US" sz="2800" dirty="0">
                <a:solidFill>
                  <a:schemeClr val="accent1">
                    <a:lumMod val="50000"/>
                  </a:schemeClr>
                </a:solidFill>
              </a:rPr>
              <a:t> yang “</a:t>
            </a:r>
            <a:r>
              <a:rPr lang="en-US" sz="2800" dirty="0" err="1">
                <a:solidFill>
                  <a:schemeClr val="accent1">
                    <a:lumMod val="50000"/>
                  </a:schemeClr>
                </a:solidFill>
              </a:rPr>
              <a:t>dekat</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kehidupan</a:t>
            </a:r>
            <a:r>
              <a:rPr lang="en-US" sz="2800" dirty="0">
                <a:solidFill>
                  <a:schemeClr val="accent1">
                    <a:lumMod val="50000"/>
                  </a:schemeClr>
                </a:solidFill>
              </a:rPr>
              <a:t> </a:t>
            </a:r>
            <a:r>
              <a:rPr lang="en-US" sz="2800" dirty="0" err="1" smtClean="0">
                <a:solidFill>
                  <a:schemeClr val="accent1">
                    <a:lumMod val="50000"/>
                  </a:schemeClr>
                </a:solidFill>
              </a:rPr>
              <a:t>mereka</a:t>
            </a:r>
            <a:endParaRPr lang="en-US" sz="2800" dirty="0" smtClean="0">
              <a:solidFill>
                <a:schemeClr val="accent1">
                  <a:lumMod val="50000"/>
                </a:schemeClr>
              </a:solidFill>
            </a:endParaRPr>
          </a:p>
          <a:p>
            <a:pPr marL="285750" indent="-285750">
              <a:buFont typeface="Arial" panose="020B0604020202020204" pitchFamily="34" charset="0"/>
              <a:buChar char="•"/>
            </a:pPr>
            <a:r>
              <a:rPr lang="en-US" sz="2800" dirty="0" err="1" smtClean="0">
                <a:solidFill>
                  <a:schemeClr val="accent1">
                    <a:lumMod val="50000"/>
                  </a:schemeClr>
                </a:solidFill>
              </a:rPr>
              <a:t>Datangkan</a:t>
            </a:r>
            <a:r>
              <a:rPr lang="en-US" sz="2800" dirty="0" smtClean="0">
                <a:solidFill>
                  <a:schemeClr val="accent1">
                    <a:lumMod val="50000"/>
                  </a:schemeClr>
                </a:solidFill>
              </a:rPr>
              <a:t> </a:t>
            </a:r>
            <a:r>
              <a:rPr lang="en-US" sz="2800" dirty="0" err="1" smtClean="0">
                <a:solidFill>
                  <a:schemeClr val="accent1">
                    <a:lumMod val="50000"/>
                  </a:schemeClr>
                </a:solidFill>
              </a:rPr>
              <a:t>praktisi</a:t>
            </a:r>
            <a:r>
              <a:rPr lang="en-US" sz="2800" dirty="0" smtClean="0">
                <a:solidFill>
                  <a:schemeClr val="accent1">
                    <a:lumMod val="50000"/>
                  </a:schemeClr>
                </a:solidFill>
              </a:rPr>
              <a:t> </a:t>
            </a:r>
            <a:r>
              <a:rPr lang="en-US" sz="2800" dirty="0" err="1" smtClean="0">
                <a:solidFill>
                  <a:schemeClr val="accent1">
                    <a:lumMod val="50000"/>
                  </a:schemeClr>
                </a:solidFill>
              </a:rPr>
              <a:t>ke</a:t>
            </a:r>
            <a:r>
              <a:rPr lang="en-US" sz="2800" dirty="0" smtClean="0">
                <a:solidFill>
                  <a:schemeClr val="accent1">
                    <a:lumMod val="50000"/>
                  </a:schemeClr>
                </a:solidFill>
              </a:rPr>
              <a:t> </a:t>
            </a:r>
            <a:r>
              <a:rPr lang="en-US" sz="2800" dirty="0" err="1" smtClean="0">
                <a:solidFill>
                  <a:schemeClr val="accent1">
                    <a:lumMod val="50000"/>
                  </a:schemeClr>
                </a:solidFill>
              </a:rPr>
              <a:t>kampus</a:t>
            </a:r>
            <a:endParaRPr lang="en-US" sz="2800" dirty="0">
              <a:solidFill>
                <a:schemeClr val="accent1">
                  <a:lumMod val="50000"/>
                </a:schemeClr>
              </a:solidFill>
            </a:endParaRPr>
          </a:p>
        </p:txBody>
      </p:sp>
    </p:spTree>
    <p:extLst>
      <p:ext uri="{BB962C8B-B14F-4D97-AF65-F5344CB8AC3E}">
        <p14:creationId xmlns:p14="http://schemas.microsoft.com/office/powerpoint/2010/main" val="132650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
        <p:nvSpPr>
          <p:cNvPr id="4" name="Slide Number Placeholder 3"/>
          <p:cNvSpPr>
            <a:spLocks noGrp="1"/>
          </p:cNvSpPr>
          <p:nvPr>
            <p:ph type="sldNum" idx="12"/>
          </p:nvPr>
        </p:nvSpPr>
        <p:spPr/>
        <p:txBody>
          <a:bodyPr/>
          <a:lstStyle/>
          <a:p>
            <a:pPr algn="ctr"/>
            <a:fld id="{00000000-1234-1234-1234-123412341234}" type="slidenum">
              <a:rPr lang="en" smtClean="0"/>
              <a:pPr algn="ctr"/>
              <a:t>14</a:t>
            </a:fld>
            <a:endParaRPr lang="en"/>
          </a:p>
        </p:txBody>
      </p:sp>
      <p:pic>
        <p:nvPicPr>
          <p:cNvPr id="1026" name="Picture 2" descr="Image result for credit sco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37" y="2332699"/>
            <a:ext cx="4289887" cy="31559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0553" y="1630409"/>
            <a:ext cx="5339057" cy="748988"/>
          </a:xfrm>
          <a:prstGeom prst="rect">
            <a:avLst/>
          </a:prstGeom>
          <a:noFill/>
        </p:spPr>
        <p:txBody>
          <a:bodyPr wrap="square" rtlCol="0">
            <a:spAutoFit/>
          </a:bodyPr>
          <a:lstStyle/>
          <a:p>
            <a:pPr algn="ctr"/>
            <a:r>
              <a:rPr lang="en-US" sz="4267" dirty="0">
                <a:solidFill>
                  <a:schemeClr val="tx2">
                    <a:lumMod val="75000"/>
                  </a:schemeClr>
                </a:solidFill>
                <a:latin typeface="Montserrat" panose="02000505000000020004" pitchFamily="2" charset="0"/>
              </a:rPr>
              <a:t>CREDIT scoring</a:t>
            </a:r>
          </a:p>
        </p:txBody>
      </p:sp>
      <p:sp>
        <p:nvSpPr>
          <p:cNvPr id="5" name="TextBox 4"/>
          <p:cNvSpPr txBox="1"/>
          <p:nvPr/>
        </p:nvSpPr>
        <p:spPr>
          <a:xfrm>
            <a:off x="6095833" y="1551064"/>
            <a:ext cx="5089843" cy="4524315"/>
          </a:xfrm>
          <a:prstGeom prst="rect">
            <a:avLst/>
          </a:prstGeom>
          <a:noFill/>
        </p:spPr>
        <p:txBody>
          <a:bodyPr wrap="square" rtlCol="0">
            <a:spAutoFit/>
          </a:bodyPr>
          <a:lstStyle/>
          <a:p>
            <a:pPr marL="380990" indent="-380990">
              <a:buFont typeface="Arial" panose="020B0604020202020204" pitchFamily="34" charset="0"/>
              <a:buChar char="•"/>
            </a:pPr>
            <a:r>
              <a:rPr lang="en-US" dirty="0">
                <a:latin typeface="Montserrat" panose="02000505000000020004" pitchFamily="2" charset="0"/>
              </a:rPr>
              <a:t>Scoring model to </a:t>
            </a:r>
            <a:r>
              <a:rPr lang="en-US" dirty="0">
                <a:solidFill>
                  <a:schemeClr val="accent4"/>
                </a:solidFill>
                <a:latin typeface="Montserrat" panose="02000505000000020004" pitchFamily="2" charset="0"/>
              </a:rPr>
              <a:t>predict the risk level </a:t>
            </a:r>
            <a:r>
              <a:rPr lang="en-US" dirty="0">
                <a:latin typeface="Montserrat" panose="02000505000000020004" pitchFamily="2" charset="0"/>
              </a:rPr>
              <a:t>of debtors</a:t>
            </a:r>
          </a:p>
          <a:p>
            <a:pPr marL="380990" indent="-380990">
              <a:buFont typeface="Arial" panose="020B0604020202020204" pitchFamily="34" charset="0"/>
              <a:buChar char="•"/>
            </a:pPr>
            <a:endParaRPr lang="en-US" dirty="0">
              <a:latin typeface="Montserrat" panose="02000505000000020004" pitchFamily="2" charset="0"/>
            </a:endParaRPr>
          </a:p>
          <a:p>
            <a:pPr marL="380990" indent="-380990">
              <a:buFont typeface="Arial" panose="020B0604020202020204" pitchFamily="34" charset="0"/>
              <a:buChar char="•"/>
            </a:pPr>
            <a:r>
              <a:rPr lang="en-US" dirty="0">
                <a:latin typeface="Montserrat" panose="02000505000000020004" pitchFamily="2" charset="0"/>
              </a:rPr>
              <a:t>Classification model involving predictors: socio-demographical variables, historical payment, other transaction records</a:t>
            </a:r>
          </a:p>
          <a:p>
            <a:pPr marL="380990" lvl="1" indent="-380990">
              <a:buFont typeface="Arial" panose="020B0604020202020204" pitchFamily="34" charset="0"/>
              <a:buChar char="•"/>
            </a:pPr>
            <a:endParaRPr lang="en-US" dirty="0">
              <a:latin typeface="Montserrat" panose="02000505000000020004" pitchFamily="2" charset="0"/>
            </a:endParaRPr>
          </a:p>
          <a:p>
            <a:pPr marL="380990" lvl="1" indent="-380990">
              <a:buFont typeface="Arial" panose="020B0604020202020204" pitchFamily="34" charset="0"/>
              <a:buChar char="•"/>
            </a:pPr>
            <a:r>
              <a:rPr lang="en-US" dirty="0">
                <a:latin typeface="Montserrat" panose="02000505000000020004" pitchFamily="2" charset="0"/>
              </a:rPr>
              <a:t>Scores</a:t>
            </a:r>
          </a:p>
          <a:p>
            <a:pPr marL="609585" lvl="8" indent="-232828">
              <a:buFont typeface="Arial" panose="020B0604020202020204" pitchFamily="34" charset="0"/>
              <a:buChar char="•"/>
            </a:pPr>
            <a:r>
              <a:rPr lang="en-US" b="1" dirty="0">
                <a:solidFill>
                  <a:schemeClr val="accent6"/>
                </a:solidFill>
                <a:latin typeface="Montserrat" panose="02000505000000020004" pitchFamily="2" charset="0"/>
              </a:rPr>
              <a:t>Good</a:t>
            </a:r>
            <a:r>
              <a:rPr lang="en-US" dirty="0">
                <a:latin typeface="Montserrat" panose="02000505000000020004" pitchFamily="2" charset="0"/>
              </a:rPr>
              <a:t>/Excellent Risk</a:t>
            </a:r>
          </a:p>
          <a:p>
            <a:pPr marL="609585" lvl="3" indent="-232828">
              <a:buFont typeface="Arial" panose="020B0604020202020204" pitchFamily="34" charset="0"/>
              <a:buChar char="•"/>
            </a:pPr>
            <a:r>
              <a:rPr lang="en-US" b="1" dirty="0">
                <a:solidFill>
                  <a:schemeClr val="accent6"/>
                </a:solidFill>
                <a:latin typeface="Montserrat" panose="02000505000000020004" pitchFamily="2" charset="0"/>
              </a:rPr>
              <a:t>Bad</a:t>
            </a:r>
            <a:r>
              <a:rPr lang="en-US" dirty="0">
                <a:latin typeface="Montserrat" panose="02000505000000020004" pitchFamily="2" charset="0"/>
              </a:rPr>
              <a:t>/Poor Risk</a:t>
            </a:r>
          </a:p>
          <a:p>
            <a:pPr marL="380990" lvl="3" indent="-380990">
              <a:buFont typeface="Arial" panose="020B0604020202020204" pitchFamily="34" charset="0"/>
              <a:buChar char="•"/>
            </a:pPr>
            <a:endParaRPr lang="en-US" dirty="0">
              <a:latin typeface="Montserrat" panose="02000505000000020004" pitchFamily="2" charset="0"/>
            </a:endParaRPr>
          </a:p>
          <a:p>
            <a:pPr marL="380990" lvl="3" indent="-380990">
              <a:buFont typeface="Arial" panose="020B0604020202020204" pitchFamily="34" charset="0"/>
              <a:buChar char="•"/>
            </a:pPr>
            <a:r>
              <a:rPr lang="en-US" dirty="0">
                <a:solidFill>
                  <a:srgbClr val="00B050"/>
                </a:solidFill>
                <a:latin typeface="Montserrat" panose="02000505000000020004" pitchFamily="2" charset="0"/>
              </a:rPr>
              <a:t>Common algorithms</a:t>
            </a:r>
            <a:r>
              <a:rPr lang="en-US" dirty="0">
                <a:latin typeface="Montserrat" panose="02000505000000020004" pitchFamily="2" charset="0"/>
              </a:rPr>
              <a:t>:</a:t>
            </a:r>
          </a:p>
          <a:p>
            <a:pPr marL="609585" lvl="4" indent="-232828">
              <a:buFont typeface="Arial" panose="020B0604020202020204" pitchFamily="34" charset="0"/>
              <a:buChar char="•"/>
            </a:pPr>
            <a:r>
              <a:rPr lang="en-US" dirty="0">
                <a:latin typeface="Montserrat" panose="02000505000000020004" pitchFamily="2" charset="0"/>
              </a:rPr>
              <a:t>Logistic Regression</a:t>
            </a:r>
          </a:p>
          <a:p>
            <a:pPr marL="609585" lvl="4" indent="-232828">
              <a:buFont typeface="Arial" panose="020B0604020202020204" pitchFamily="34" charset="0"/>
              <a:buChar char="•"/>
            </a:pPr>
            <a:r>
              <a:rPr lang="en-US" dirty="0" smtClean="0">
                <a:latin typeface="Montserrat" panose="02000505000000020004" pitchFamily="2" charset="0"/>
              </a:rPr>
              <a:t>Classification </a:t>
            </a:r>
            <a:r>
              <a:rPr lang="en-US" dirty="0">
                <a:latin typeface="Montserrat" panose="02000505000000020004" pitchFamily="2" charset="0"/>
              </a:rPr>
              <a:t>Tree</a:t>
            </a:r>
          </a:p>
          <a:p>
            <a:pPr marL="380990" indent="-380990">
              <a:buFont typeface="Arial" panose="020B0604020202020204" pitchFamily="34" charset="0"/>
              <a:buChar char="•"/>
            </a:pPr>
            <a:endParaRPr lang="en-US" dirty="0">
              <a:latin typeface="Montserrat" panose="02000505000000020004" pitchFamily="2" charset="0"/>
            </a:endParaRPr>
          </a:p>
        </p:txBody>
      </p:sp>
    </p:spTree>
    <p:extLst>
      <p:ext uri="{BB962C8B-B14F-4D97-AF65-F5344CB8AC3E}">
        <p14:creationId xmlns:p14="http://schemas.microsoft.com/office/powerpoint/2010/main" val="353686284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#02</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pengalaman</a:t>
            </a:r>
            <a:r>
              <a:rPr lang="en-US" sz="3600" dirty="0" smtClean="0">
                <a:solidFill>
                  <a:schemeClr val="accent1">
                    <a:lumMod val="50000"/>
                  </a:schemeClr>
                </a:solidFill>
              </a:rPr>
              <a:t> </a:t>
            </a:r>
            <a:r>
              <a:rPr lang="en-US" sz="3600" dirty="0" err="1" smtClean="0">
                <a:solidFill>
                  <a:schemeClr val="accent1">
                    <a:lumMod val="50000"/>
                  </a:schemeClr>
                </a:solidFill>
              </a:rPr>
              <a:t>kepada</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b="1" dirty="0" err="1" smtClean="0">
                <a:solidFill>
                  <a:schemeClr val="accent1">
                    <a:lumMod val="50000"/>
                  </a:schemeClr>
                </a:solidFill>
              </a:rPr>
              <a:t>berhadapan</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data </a:t>
            </a:r>
            <a:r>
              <a:rPr lang="en-US" sz="3600" b="1" dirty="0" err="1" smtClean="0">
                <a:solidFill>
                  <a:schemeClr val="accent1">
                    <a:lumMod val="50000"/>
                  </a:schemeClr>
                </a:solidFill>
              </a:rPr>
              <a:t>mentah</a:t>
            </a:r>
            <a:r>
              <a:rPr lang="en-US" sz="3600" dirty="0" smtClean="0">
                <a:solidFill>
                  <a:schemeClr val="accent1">
                    <a:lumMod val="50000"/>
                  </a:schemeClr>
                </a:solidFill>
              </a:rPr>
              <a:t> </a:t>
            </a:r>
            <a:r>
              <a:rPr lang="en-US" sz="3600" dirty="0" err="1" smtClean="0">
                <a:solidFill>
                  <a:schemeClr val="accent1">
                    <a:lumMod val="50000"/>
                  </a:schemeClr>
                </a:solidFill>
              </a:rPr>
              <a:t>beraneka</a:t>
            </a:r>
            <a:r>
              <a:rPr lang="en-US" sz="3600" dirty="0" smtClean="0">
                <a:solidFill>
                  <a:schemeClr val="accent1">
                    <a:lumMod val="50000"/>
                  </a:schemeClr>
                </a:solidFill>
              </a:rPr>
              <a:t> </a:t>
            </a:r>
            <a:r>
              <a:rPr lang="en-US" sz="3600" dirty="0" err="1" smtClean="0">
                <a:solidFill>
                  <a:schemeClr val="accent1">
                    <a:lumMod val="50000"/>
                  </a:schemeClr>
                </a:solidFill>
              </a:rPr>
              <a:t>rupa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ukuran</a:t>
            </a:r>
            <a:r>
              <a:rPr lang="en-US" sz="3600" dirty="0" smtClean="0">
                <a:solidFill>
                  <a:schemeClr val="accent1">
                    <a:lumMod val="50000"/>
                  </a:schemeClr>
                </a:solidFill>
              </a:rPr>
              <a:t> yang </a:t>
            </a:r>
            <a:r>
              <a:rPr lang="en-US" sz="3600" dirty="0" err="1" smtClean="0">
                <a:solidFill>
                  <a:schemeClr val="accent1">
                    <a:lumMod val="50000"/>
                  </a:schemeClr>
                </a:solidFill>
              </a:rPr>
              <a:t>besar</a:t>
            </a:r>
            <a:r>
              <a:rPr lang="en-US" sz="3600" dirty="0" smtClean="0">
                <a:solidFill>
                  <a:schemeClr val="accent1">
                    <a:lumMod val="50000"/>
                  </a:schemeClr>
                </a:solidFill>
              </a:rPr>
              <a:t>.  </a:t>
            </a:r>
          </a:p>
          <a:p>
            <a:r>
              <a:rPr lang="en-US" sz="3600" dirty="0" err="1" smtClean="0">
                <a:solidFill>
                  <a:schemeClr val="accent1">
                    <a:lumMod val="50000"/>
                  </a:schemeClr>
                </a:solidFill>
              </a:rPr>
              <a:t>Jangan</a:t>
            </a:r>
            <a:r>
              <a:rPr lang="en-US" sz="3600" dirty="0" smtClean="0">
                <a:solidFill>
                  <a:schemeClr val="accent1">
                    <a:lumMod val="50000"/>
                  </a:schemeClr>
                </a:solidFill>
              </a:rPr>
              <a:t> </a:t>
            </a:r>
            <a:r>
              <a:rPr lang="en-US" sz="3600" dirty="0" err="1" smtClean="0">
                <a:solidFill>
                  <a:schemeClr val="accent1">
                    <a:lumMod val="50000"/>
                  </a:schemeClr>
                </a:solidFill>
              </a:rPr>
              <a:t>manjakan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data yang </a:t>
            </a:r>
            <a:r>
              <a:rPr lang="en-US" sz="3600" dirty="0" err="1" smtClean="0">
                <a:solidFill>
                  <a:schemeClr val="accent1">
                    <a:lumMod val="50000"/>
                  </a:schemeClr>
                </a:solidFill>
              </a:rPr>
              <a:t>sudah</a:t>
            </a:r>
            <a:r>
              <a:rPr lang="en-US" sz="3600" dirty="0" smtClean="0">
                <a:solidFill>
                  <a:schemeClr val="accent1">
                    <a:lumMod val="50000"/>
                  </a:schemeClr>
                </a:solidFill>
              </a:rPr>
              <a:t> </a:t>
            </a:r>
            <a:r>
              <a:rPr lang="en-US" sz="3600" dirty="0" err="1" smtClean="0">
                <a:solidFill>
                  <a:schemeClr val="accent1">
                    <a:lumMod val="50000"/>
                  </a:schemeClr>
                </a:solidFill>
              </a:rPr>
              <a:t>siap</a:t>
            </a:r>
            <a:r>
              <a:rPr lang="en-US" sz="3600" dirty="0" smtClean="0">
                <a:solidFill>
                  <a:schemeClr val="accent1">
                    <a:lumMod val="50000"/>
                  </a:schemeClr>
                </a:solidFill>
              </a:rPr>
              <a:t> </a:t>
            </a:r>
            <a:r>
              <a:rPr lang="en-US" sz="3600" dirty="0" err="1" smtClean="0">
                <a:solidFill>
                  <a:schemeClr val="accent1">
                    <a:lumMod val="50000"/>
                  </a:schemeClr>
                </a:solidFill>
              </a:rPr>
              <a:t>olah</a:t>
            </a:r>
            <a:r>
              <a:rPr lang="en-US" sz="3600" dirty="0" smtClean="0">
                <a:solidFill>
                  <a:schemeClr val="accent1">
                    <a:lumMod val="50000"/>
                  </a:schemeClr>
                </a:solidFill>
              </a:rPr>
              <a:t>.</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64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#03</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Perkaya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perkuat</a:t>
            </a:r>
            <a:r>
              <a:rPr lang="en-US" sz="3600" dirty="0" smtClean="0">
                <a:solidFill>
                  <a:schemeClr val="accent1">
                    <a:lumMod val="50000"/>
                  </a:schemeClr>
                </a:solidFill>
              </a:rPr>
              <a:t> </a:t>
            </a:r>
            <a:r>
              <a:rPr lang="en-US" sz="3600" dirty="0" err="1" smtClean="0">
                <a:solidFill>
                  <a:schemeClr val="accent1">
                    <a:lumMod val="50000"/>
                  </a:schemeClr>
                </a:solidFill>
              </a:rPr>
              <a:t>keterampilan</a:t>
            </a:r>
            <a:r>
              <a:rPr lang="en-US" sz="3600" dirty="0" smtClean="0">
                <a:solidFill>
                  <a:schemeClr val="accent1">
                    <a:lumMod val="50000"/>
                  </a:schemeClr>
                </a:solidFill>
              </a:rPr>
              <a:t> </a:t>
            </a:r>
            <a:r>
              <a:rPr lang="en-US" sz="3600" b="1" dirty="0" err="1" smtClean="0">
                <a:solidFill>
                  <a:schemeClr val="accent1">
                    <a:lumMod val="50000"/>
                  </a:schemeClr>
                </a:solidFill>
              </a:rPr>
              <a:t>komputasi</a:t>
            </a:r>
            <a:r>
              <a:rPr lang="en-US" sz="3600" b="1" dirty="0" smtClean="0">
                <a:solidFill>
                  <a:schemeClr val="accent1">
                    <a:lumMod val="50000"/>
                  </a:schemeClr>
                </a:solidFill>
              </a:rPr>
              <a:t>, </a:t>
            </a:r>
            <a:r>
              <a:rPr lang="en-US" sz="3600" b="1" dirty="0" err="1" smtClean="0">
                <a:solidFill>
                  <a:schemeClr val="accent1">
                    <a:lumMod val="50000"/>
                  </a:schemeClr>
                </a:solidFill>
              </a:rPr>
              <a:t>algoritma</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pemrograman</a:t>
            </a:r>
            <a:endParaRPr lang="en-US" sz="3600" b="1" dirty="0" smtClean="0">
              <a:solidFill>
                <a:schemeClr val="accent1">
                  <a:lumMod val="50000"/>
                </a:schemeClr>
              </a:solidFill>
            </a:endParaRPr>
          </a:p>
          <a:p>
            <a:r>
              <a:rPr lang="en-US" sz="3600" dirty="0" err="1" smtClean="0">
                <a:solidFill>
                  <a:schemeClr val="accent1">
                    <a:lumMod val="50000"/>
                  </a:schemeClr>
                </a:solidFill>
              </a:rPr>
              <a:t>Kenalkan</a:t>
            </a:r>
            <a:r>
              <a:rPr lang="en-US" sz="3600" dirty="0" smtClean="0">
                <a:solidFill>
                  <a:schemeClr val="accent1">
                    <a:lumMod val="50000"/>
                  </a:schemeClr>
                </a:solidFill>
              </a:rPr>
              <a:t> </a:t>
            </a:r>
            <a:r>
              <a:rPr lang="en-US" sz="3600" b="1" dirty="0" smtClean="0">
                <a:solidFill>
                  <a:schemeClr val="accent1">
                    <a:lumMod val="50000"/>
                  </a:schemeClr>
                </a:solidFill>
              </a:rPr>
              <a:t>coding </a:t>
            </a:r>
            <a:r>
              <a:rPr lang="en-US" sz="3600" dirty="0" err="1" smtClean="0">
                <a:solidFill>
                  <a:schemeClr val="accent1">
                    <a:lumMod val="50000"/>
                  </a:schemeClr>
                </a:solidFill>
              </a:rPr>
              <a:t>sejak</a:t>
            </a:r>
            <a:r>
              <a:rPr lang="en-US" sz="3600" dirty="0" smtClean="0">
                <a:solidFill>
                  <a:schemeClr val="accent1">
                    <a:lumMod val="50000"/>
                  </a:schemeClr>
                </a:solidFill>
              </a:rPr>
              <a:t> </a:t>
            </a:r>
            <a:r>
              <a:rPr lang="en-US" sz="3600" dirty="0" err="1" smtClean="0">
                <a:solidFill>
                  <a:schemeClr val="accent1">
                    <a:lumMod val="50000"/>
                  </a:schemeClr>
                </a:solidFill>
              </a:rPr>
              <a:t>dini</a:t>
            </a:r>
            <a:r>
              <a:rPr lang="en-US" sz="3600" dirty="0" smtClean="0">
                <a:solidFill>
                  <a:schemeClr val="accent1">
                    <a:lumMod val="50000"/>
                  </a:schemeClr>
                </a:solidFill>
              </a:rPr>
              <a:t>, </a:t>
            </a:r>
            <a:r>
              <a:rPr lang="en-US" sz="3600" dirty="0" err="1" smtClean="0">
                <a:solidFill>
                  <a:schemeClr val="accent1">
                    <a:lumMod val="50000"/>
                  </a:schemeClr>
                </a:solidFill>
              </a:rPr>
              <a:t>terutama</a:t>
            </a:r>
            <a:r>
              <a:rPr lang="en-US" sz="3600" dirty="0" smtClean="0">
                <a:solidFill>
                  <a:schemeClr val="accent1">
                    <a:lumMod val="50000"/>
                  </a:schemeClr>
                </a:solidFill>
              </a:rPr>
              <a:t> </a:t>
            </a:r>
            <a:r>
              <a:rPr lang="en-US" sz="3600" dirty="0" err="1" smtClean="0">
                <a:solidFill>
                  <a:schemeClr val="accent1">
                    <a:lumMod val="50000"/>
                  </a:schemeClr>
                </a:solidFill>
              </a:rPr>
              <a:t>dalam</a:t>
            </a:r>
            <a:r>
              <a:rPr lang="en-US" sz="3600" dirty="0" smtClean="0">
                <a:solidFill>
                  <a:schemeClr val="accent1">
                    <a:lumMod val="50000"/>
                  </a:schemeClr>
                </a:solidFill>
              </a:rPr>
              <a:t> </a:t>
            </a:r>
            <a:r>
              <a:rPr lang="en-US" sz="3600" dirty="0" err="1" smtClean="0">
                <a:solidFill>
                  <a:schemeClr val="accent1">
                    <a:lumMod val="50000"/>
                  </a:schemeClr>
                </a:solidFill>
              </a:rPr>
              <a:t>bahasa</a:t>
            </a:r>
            <a:r>
              <a:rPr lang="en-US" sz="3600" dirty="0" smtClean="0">
                <a:solidFill>
                  <a:schemeClr val="accent1">
                    <a:lumMod val="50000"/>
                  </a:schemeClr>
                </a:solidFill>
              </a:rPr>
              <a:t> yang </a:t>
            </a:r>
            <a:r>
              <a:rPr lang="en-US" sz="3600" dirty="0" err="1" smtClean="0">
                <a:solidFill>
                  <a:schemeClr val="accent1">
                    <a:lumMod val="50000"/>
                  </a:schemeClr>
                </a:solidFill>
              </a:rPr>
              <a:t>sedang</a:t>
            </a:r>
            <a:r>
              <a:rPr lang="en-US" sz="3600" dirty="0" smtClean="0">
                <a:solidFill>
                  <a:schemeClr val="accent1">
                    <a:lumMod val="50000"/>
                  </a:schemeClr>
                </a:solidFill>
              </a:rPr>
              <a:t> </a:t>
            </a:r>
            <a:r>
              <a:rPr lang="en-US" sz="3600" dirty="0" err="1" smtClean="0">
                <a:solidFill>
                  <a:schemeClr val="accent1">
                    <a:lumMod val="50000"/>
                  </a:schemeClr>
                </a:solidFill>
              </a:rPr>
              <a:t>nge</a:t>
            </a:r>
            <a:r>
              <a:rPr lang="en-US" sz="3600" dirty="0" smtClean="0">
                <a:solidFill>
                  <a:schemeClr val="accent1">
                    <a:lumMod val="50000"/>
                  </a:schemeClr>
                </a:solidFill>
              </a:rPr>
              <a:t>-hits</a:t>
            </a:r>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93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#04</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smtClean="0">
                <a:solidFill>
                  <a:schemeClr val="accent1">
                    <a:lumMod val="50000"/>
                  </a:schemeClr>
                </a:solidFill>
              </a:rPr>
              <a:t>visualization, visualization, visualization</a:t>
            </a:r>
            <a:endParaRPr lang="en-US" sz="3600" b="1" i="1" dirty="0" smtClean="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54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dirty="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smtClean="0">
                <a:solidFill>
                  <a:schemeClr val="bg1"/>
                </a:solidFill>
              </a:rPr>
              <a:t>Saran #05</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dirty="0" err="1" smtClean="0">
                <a:solidFill>
                  <a:schemeClr val="accent1">
                    <a:lumMod val="50000"/>
                  </a:schemeClr>
                </a:solidFill>
                <a:latin typeface="+mn-lt"/>
              </a:rPr>
              <a:t>Perbesar</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kemungkinan</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mahasiswa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untuk</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mengambil</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mata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kuliah</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dari</a:t>
            </a:r>
            <a:r>
              <a:rPr lang="en-US" sz="3600" dirty="0" smtClean="0">
                <a:solidFill>
                  <a:schemeClr val="accent1">
                    <a:lumMod val="50000"/>
                  </a:schemeClr>
                </a:solidFill>
                <a:latin typeface="+mn-lt"/>
              </a:rPr>
              <a:t> </a:t>
            </a:r>
            <a:r>
              <a:rPr lang="en-US" sz="3600" b="1" dirty="0" err="1" smtClean="0">
                <a:solidFill>
                  <a:schemeClr val="accent1">
                    <a:lumMod val="50000"/>
                  </a:schemeClr>
                </a:solidFill>
                <a:latin typeface="+mn-lt"/>
              </a:rPr>
              <a:t>prodi</a:t>
            </a:r>
            <a:r>
              <a:rPr lang="en-US" sz="3600" b="1" dirty="0">
                <a:solidFill>
                  <a:schemeClr val="accent1">
                    <a:lumMod val="50000"/>
                  </a:schemeClr>
                </a:solidFill>
                <a:latin typeface="+mn-lt"/>
              </a:rPr>
              <a:t> </a:t>
            </a:r>
            <a:r>
              <a:rPr lang="en-US" sz="3600" b="1" dirty="0" err="1" smtClean="0">
                <a:solidFill>
                  <a:schemeClr val="accent1">
                    <a:lumMod val="50000"/>
                  </a:schemeClr>
                </a:solidFill>
                <a:latin typeface="+mn-lt"/>
              </a:rPr>
              <a:t>atau</a:t>
            </a:r>
            <a:r>
              <a:rPr lang="en-US" sz="3600" b="1" dirty="0" smtClean="0">
                <a:solidFill>
                  <a:schemeClr val="accent1">
                    <a:lumMod val="50000"/>
                  </a:schemeClr>
                </a:solidFill>
                <a:latin typeface="+mn-lt"/>
              </a:rPr>
              <a:t> </a:t>
            </a:r>
            <a:r>
              <a:rPr lang="en-US" sz="3600" b="1" dirty="0" err="1" smtClean="0">
                <a:solidFill>
                  <a:schemeClr val="accent1">
                    <a:lumMod val="50000"/>
                  </a:schemeClr>
                </a:solidFill>
                <a:latin typeface="+mn-lt"/>
              </a:rPr>
              <a:t>departemen</a:t>
            </a:r>
            <a:r>
              <a:rPr lang="en-US" sz="3600" b="1" dirty="0" smtClean="0">
                <a:solidFill>
                  <a:schemeClr val="accent1">
                    <a:lumMod val="50000"/>
                  </a:schemeClr>
                </a:solidFill>
                <a:latin typeface="+mn-lt"/>
              </a:rPr>
              <a:t> lain</a:t>
            </a:r>
            <a:r>
              <a:rPr lang="en-US" sz="3600" dirty="0" smtClean="0">
                <a:solidFill>
                  <a:schemeClr val="accent1">
                    <a:lumMod val="50000"/>
                  </a:schemeClr>
                </a:solidFill>
                <a:latin typeface="+mn-lt"/>
              </a:rPr>
              <a:t>…</a:t>
            </a:r>
            <a:endParaRPr lang="en-US" sz="3600" dirty="0">
              <a:solidFill>
                <a:schemeClr val="accent1">
                  <a:lumMod val="50000"/>
                </a:schemeClr>
              </a:solidFill>
              <a:latin typeface="+mn-lt"/>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5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#06</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banyak</a:t>
            </a:r>
            <a:r>
              <a:rPr lang="en-US" sz="3600" dirty="0" smtClean="0">
                <a:solidFill>
                  <a:schemeClr val="accent1">
                    <a:lumMod val="50000"/>
                  </a:schemeClr>
                </a:solidFill>
              </a:rPr>
              <a:t> </a:t>
            </a:r>
            <a:r>
              <a:rPr lang="en-US" sz="3600" dirty="0" err="1">
                <a:solidFill>
                  <a:schemeClr val="accent1">
                    <a:lumMod val="50000"/>
                  </a:schemeClr>
                </a:solidFill>
              </a:rPr>
              <a:t>kesempatan</a:t>
            </a:r>
            <a:r>
              <a:rPr lang="en-US" sz="3600" dirty="0">
                <a:solidFill>
                  <a:schemeClr val="accent1">
                    <a:lumMod val="50000"/>
                  </a:schemeClr>
                </a:solidFill>
              </a:rPr>
              <a:t> </a:t>
            </a:r>
            <a:r>
              <a:rPr lang="en-US" sz="3600" dirty="0" err="1" smtClean="0">
                <a:solidFill>
                  <a:schemeClr val="accent1">
                    <a:lumMod val="50000"/>
                  </a:schemeClr>
                </a:solidFill>
              </a:rPr>
              <a:t>untuk</a:t>
            </a:r>
            <a:r>
              <a:rPr lang="en-US" sz="3600" dirty="0">
                <a:solidFill>
                  <a:schemeClr val="accent1">
                    <a:lumMod val="50000"/>
                  </a:schemeClr>
                </a:solidFill>
              </a:rPr>
              <a:t> </a:t>
            </a:r>
            <a:r>
              <a:rPr lang="en-US" sz="3600" b="1" dirty="0" err="1" smtClean="0">
                <a:solidFill>
                  <a:schemeClr val="accent1">
                    <a:lumMod val="50000"/>
                  </a:schemeClr>
                </a:solidFill>
              </a:rPr>
              <a:t>presentasi</a:t>
            </a:r>
            <a:r>
              <a:rPr lang="en-US" sz="3600" dirty="0" smtClean="0">
                <a:solidFill>
                  <a:schemeClr val="accent1">
                    <a:lumMod val="50000"/>
                  </a:schemeClr>
                </a:solidFill>
              </a:rPr>
              <a:t>…  </a:t>
            </a:r>
            <a:r>
              <a:rPr lang="en-US" sz="3600" dirty="0" err="1" smtClean="0">
                <a:solidFill>
                  <a:schemeClr val="accent1">
                    <a:lumMod val="50000"/>
                  </a:schemeClr>
                </a:solidFill>
              </a:rPr>
              <a:t>Berikan</a:t>
            </a:r>
            <a:r>
              <a:rPr lang="en-US" sz="3600" dirty="0" smtClean="0">
                <a:solidFill>
                  <a:schemeClr val="accent1">
                    <a:lumMod val="50000"/>
                  </a:schemeClr>
                </a:solidFill>
              </a:rPr>
              <a:t> pula feedback </a:t>
            </a:r>
            <a:r>
              <a:rPr lang="en-US" sz="3600" dirty="0" err="1" smtClean="0">
                <a:solidFill>
                  <a:schemeClr val="accent1">
                    <a:lumMod val="50000"/>
                  </a:schemeClr>
                </a:solidFill>
              </a:rPr>
              <a:t>untuk</a:t>
            </a:r>
            <a:r>
              <a:rPr lang="en-US" sz="3600" dirty="0" smtClean="0">
                <a:solidFill>
                  <a:schemeClr val="accent1">
                    <a:lumMod val="50000"/>
                  </a:schemeClr>
                </a:solidFill>
              </a:rPr>
              <a:t> </a:t>
            </a:r>
            <a:r>
              <a:rPr lang="en-US" sz="3600" dirty="0" err="1" smtClean="0">
                <a:solidFill>
                  <a:schemeClr val="accent1">
                    <a:lumMod val="50000"/>
                  </a:schemeClr>
                </a:solidFill>
              </a:rPr>
              <a:t>perbaikan</a:t>
            </a:r>
            <a:r>
              <a:rPr lang="en-US" sz="3600" dirty="0" smtClean="0">
                <a:solidFill>
                  <a:schemeClr val="accent1">
                    <a:lumMod val="50000"/>
                  </a:schemeClr>
                </a:solidFill>
              </a:rPr>
              <a:t>.</a:t>
            </a:r>
          </a:p>
          <a:p>
            <a:r>
              <a:rPr lang="en-US" sz="3600" dirty="0" err="1" smtClean="0">
                <a:solidFill>
                  <a:schemeClr val="accent1">
                    <a:lumMod val="50000"/>
                  </a:schemeClr>
                </a:solidFill>
              </a:rPr>
              <a:t>Bekali</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dirty="0" err="1" smtClean="0">
                <a:solidFill>
                  <a:schemeClr val="accent1">
                    <a:lumMod val="50000"/>
                  </a:schemeClr>
                </a:solidFill>
              </a:rPr>
              <a:t>menyusun</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melakukan</a:t>
            </a:r>
            <a:r>
              <a:rPr lang="en-US" sz="3600" dirty="0" smtClean="0">
                <a:solidFill>
                  <a:schemeClr val="accent1">
                    <a:lumMod val="50000"/>
                  </a:schemeClr>
                </a:solidFill>
              </a:rPr>
              <a:t> </a:t>
            </a:r>
            <a:r>
              <a:rPr lang="en-US" sz="3600" b="1" i="1" dirty="0" smtClean="0">
                <a:solidFill>
                  <a:schemeClr val="accent1">
                    <a:lumMod val="50000"/>
                  </a:schemeClr>
                </a:solidFill>
              </a:rPr>
              <a:t>narrative story telling</a:t>
            </a:r>
            <a:endParaRPr lang="en-US" sz="3600" b="1" i="1"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#07</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b="1" dirty="0" err="1" smtClean="0">
                <a:solidFill>
                  <a:schemeClr val="accent1">
                    <a:lumMod val="50000"/>
                  </a:schemeClr>
                </a:solidFill>
              </a:rPr>
              <a:t>Magang</a:t>
            </a:r>
            <a:r>
              <a:rPr lang="en-US" sz="3600" b="1" dirty="0" smtClean="0">
                <a:solidFill>
                  <a:schemeClr val="accent1">
                    <a:lumMod val="50000"/>
                  </a:schemeClr>
                </a:solidFill>
              </a:rPr>
              <a:t>/Project </a:t>
            </a:r>
            <a:r>
              <a:rPr lang="en-US" sz="3600" dirty="0" err="1" smtClean="0">
                <a:solidFill>
                  <a:schemeClr val="accent1">
                    <a:lumMod val="50000"/>
                  </a:schemeClr>
                </a:solidFill>
              </a:rPr>
              <a:t>memberikan</a:t>
            </a:r>
            <a:r>
              <a:rPr lang="en-US" sz="3600" dirty="0" smtClean="0">
                <a:solidFill>
                  <a:schemeClr val="accent1">
                    <a:lumMod val="50000"/>
                  </a:schemeClr>
                </a:solidFill>
              </a:rPr>
              <a:t> </a:t>
            </a:r>
            <a:r>
              <a:rPr lang="en-US" sz="3600" dirty="0" err="1" smtClean="0">
                <a:solidFill>
                  <a:schemeClr val="accent1">
                    <a:lumMod val="50000"/>
                  </a:schemeClr>
                </a:solidFill>
              </a:rPr>
              <a:t>kesempatan</a:t>
            </a:r>
            <a:r>
              <a:rPr lang="en-US" sz="3600" dirty="0" smtClean="0">
                <a:solidFill>
                  <a:schemeClr val="accent1">
                    <a:lumMod val="50000"/>
                  </a:schemeClr>
                </a:solidFill>
              </a:rPr>
              <a:t> </a:t>
            </a:r>
            <a:r>
              <a:rPr lang="en-US" sz="3600" dirty="0" err="1" smtClean="0">
                <a:solidFill>
                  <a:schemeClr val="accent1">
                    <a:lumMod val="50000"/>
                  </a:schemeClr>
                </a:solidFill>
              </a:rPr>
              <a:t>bekerja-sama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orang </a:t>
            </a:r>
            <a:r>
              <a:rPr lang="en-US" sz="3600" dirty="0" err="1" smtClean="0">
                <a:solidFill>
                  <a:schemeClr val="accent1">
                    <a:lumMod val="50000"/>
                  </a:schemeClr>
                </a:solidFill>
              </a:rPr>
              <a:t>dari</a:t>
            </a:r>
            <a:r>
              <a:rPr lang="en-US" sz="3600" dirty="0" smtClean="0">
                <a:solidFill>
                  <a:schemeClr val="accent1">
                    <a:lumMod val="50000"/>
                  </a:schemeClr>
                </a:solidFill>
              </a:rPr>
              <a:t> </a:t>
            </a:r>
            <a:r>
              <a:rPr lang="en-US" sz="3600" dirty="0" err="1" smtClean="0">
                <a:solidFill>
                  <a:schemeClr val="accent1">
                    <a:lumMod val="50000"/>
                  </a:schemeClr>
                </a:solidFill>
              </a:rPr>
              <a:t>bidang</a:t>
            </a:r>
            <a:r>
              <a:rPr lang="en-US" sz="3600" dirty="0" smtClean="0">
                <a:solidFill>
                  <a:schemeClr val="accent1">
                    <a:lumMod val="50000"/>
                  </a:schemeClr>
                </a:solidFill>
              </a:rPr>
              <a:t> lain.</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8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102" y="1159923"/>
            <a:ext cx="9424416" cy="1325563"/>
          </a:xfrm>
        </p:spPr>
        <p:txBody>
          <a:bodyPr/>
          <a:lstStyle/>
          <a:p>
            <a:r>
              <a:rPr lang="en-US" b="1" dirty="0" smtClean="0">
                <a:solidFill>
                  <a:schemeClr val="accent1">
                    <a:lumMod val="50000"/>
                  </a:schemeClr>
                </a:solidFill>
              </a:rPr>
              <a:t>Saran #08</a:t>
            </a:r>
            <a:endParaRPr lang="en-US" b="1" dirty="0">
              <a:solidFill>
                <a:schemeClr val="accent1">
                  <a:lumMod val="50000"/>
                </a:schemeClr>
              </a:solidFill>
            </a:endParaRPr>
          </a:p>
        </p:txBody>
      </p:sp>
      <p:sp>
        <p:nvSpPr>
          <p:cNvPr id="3" name="Content Placeholder 2"/>
          <p:cNvSpPr>
            <a:spLocks noGrp="1"/>
          </p:cNvSpPr>
          <p:nvPr>
            <p:ph idx="1"/>
          </p:nvPr>
        </p:nvSpPr>
        <p:spPr>
          <a:xfrm>
            <a:off x="942682" y="3058478"/>
            <a:ext cx="10030118" cy="3799522"/>
          </a:xfrm>
        </p:spPr>
        <p:txBody>
          <a:bodyPr>
            <a:normAutofit/>
          </a:bodyPr>
          <a:lstStyle/>
          <a:p>
            <a:r>
              <a:rPr lang="en-US" sz="3600" dirty="0" err="1" smtClean="0">
                <a:solidFill>
                  <a:schemeClr val="accent1">
                    <a:lumMod val="50000"/>
                  </a:schemeClr>
                </a:solidFill>
              </a:rPr>
              <a:t>Asah</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b="1" i="1" dirty="0" smtClean="0">
                <a:solidFill>
                  <a:schemeClr val="accent1">
                    <a:lumMod val="50000"/>
                  </a:schemeClr>
                </a:solidFill>
              </a:rPr>
              <a:t>self-learning </a:t>
            </a:r>
            <a:r>
              <a:rPr lang="en-US" sz="3600" dirty="0" err="1" smtClean="0">
                <a:solidFill>
                  <a:schemeClr val="accent1">
                    <a:lumMod val="50000"/>
                  </a:schemeClr>
                </a:solidFill>
              </a:rPr>
              <a:t>mahasiswa</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lebih</a:t>
            </a:r>
            <a:r>
              <a:rPr lang="en-US" sz="3600" dirty="0" smtClean="0">
                <a:solidFill>
                  <a:schemeClr val="accent1">
                    <a:lumMod val="50000"/>
                  </a:schemeClr>
                </a:solidFill>
              </a:rPr>
              <a:t> </a:t>
            </a:r>
            <a:r>
              <a:rPr lang="en-US" sz="3600" dirty="0" err="1" smtClean="0">
                <a:solidFill>
                  <a:schemeClr val="accent1">
                    <a:lumMod val="50000"/>
                  </a:schemeClr>
                </a:solidFill>
              </a:rPr>
              <a:t>memegang</a:t>
            </a:r>
            <a:r>
              <a:rPr lang="en-US" sz="3600" dirty="0" smtClean="0">
                <a:solidFill>
                  <a:schemeClr val="accent1">
                    <a:lumMod val="50000"/>
                  </a:schemeClr>
                </a:solidFill>
              </a:rPr>
              <a:t> </a:t>
            </a:r>
            <a:r>
              <a:rPr lang="en-US" sz="3600" dirty="0" err="1" smtClean="0">
                <a:solidFill>
                  <a:schemeClr val="accent1">
                    <a:lumMod val="50000"/>
                  </a:schemeClr>
                </a:solidFill>
              </a:rPr>
              <a:t>peran</a:t>
            </a:r>
            <a:r>
              <a:rPr lang="en-US" sz="3600" dirty="0" smtClean="0">
                <a:solidFill>
                  <a:schemeClr val="accent1">
                    <a:lumMod val="50000"/>
                  </a:schemeClr>
                </a:solidFill>
              </a:rPr>
              <a:t> </a:t>
            </a:r>
            <a:r>
              <a:rPr lang="en-US" sz="3600" dirty="0" err="1" smtClean="0">
                <a:solidFill>
                  <a:schemeClr val="accent1">
                    <a:lumMod val="50000"/>
                  </a:schemeClr>
                </a:solidFill>
              </a:rPr>
              <a:t>sebagai</a:t>
            </a:r>
            <a:r>
              <a:rPr lang="en-US" sz="3600" dirty="0" smtClean="0">
                <a:solidFill>
                  <a:schemeClr val="accent1">
                    <a:lumMod val="50000"/>
                  </a:schemeClr>
                </a:solidFill>
              </a:rPr>
              <a:t> </a:t>
            </a:r>
            <a:r>
              <a:rPr lang="en-US" sz="3600" dirty="0" err="1" smtClean="0">
                <a:solidFill>
                  <a:schemeClr val="accent1">
                    <a:lumMod val="50000"/>
                  </a:schemeClr>
                </a:solidFill>
              </a:rPr>
              <a:t>fasilitator</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harus</a:t>
            </a:r>
            <a:r>
              <a:rPr lang="en-US" sz="3600" dirty="0" smtClean="0">
                <a:solidFill>
                  <a:schemeClr val="accent1">
                    <a:lumMod val="50000"/>
                  </a:schemeClr>
                </a:solidFill>
              </a:rPr>
              <a:t> </a:t>
            </a:r>
            <a:r>
              <a:rPr lang="en-US" sz="3600" dirty="0" err="1" smtClean="0">
                <a:solidFill>
                  <a:schemeClr val="accent1">
                    <a:lumMod val="50000"/>
                  </a:schemeClr>
                </a:solidFill>
              </a:rPr>
              <a:t>ter</a:t>
            </a:r>
            <a:r>
              <a:rPr lang="en-US" sz="3600" dirty="0" smtClean="0">
                <a:solidFill>
                  <a:schemeClr val="accent1">
                    <a:lumMod val="50000"/>
                  </a:schemeClr>
                </a:solidFill>
              </a:rPr>
              <a:t>-update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baik</a:t>
            </a:r>
            <a:endParaRPr lang="en-US" sz="3600" dirty="0">
              <a:solidFill>
                <a:schemeClr val="accent1">
                  <a:lumMod val="50000"/>
                </a:schemeClr>
              </a:solidFill>
            </a:endParaRPr>
          </a:p>
        </p:txBody>
      </p:sp>
      <p:sp>
        <p:nvSpPr>
          <p:cNvPr id="4" name="Parallelogram 3"/>
          <p:cNvSpPr/>
          <p:nvPr/>
        </p:nvSpPr>
        <p:spPr>
          <a:xfrm rot="10800000">
            <a:off x="994444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9759022" y="3455798"/>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9489274" y="407085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3210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algn="ctr"/>
            <a:fld id="{00000000-1234-1234-1234-123412341234}" type="slidenum">
              <a:rPr lang="en" smtClean="0"/>
              <a:pPr algn="ctr"/>
              <a:t>15</a:t>
            </a:fld>
            <a:endParaRPr lang="en"/>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0903" y="1040799"/>
            <a:ext cx="5201557" cy="26007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ew customer acquisition"/>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l="10292" r="36434"/>
          <a:stretch/>
        </p:blipFill>
        <p:spPr bwMode="auto">
          <a:xfrm>
            <a:off x="1451427" y="1040799"/>
            <a:ext cx="3183468" cy="25954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333030" y="3710075"/>
            <a:ext cx="10220341" cy="2554545"/>
          </a:xfrm>
          <a:prstGeom prst="rect">
            <a:avLst/>
          </a:prstGeom>
          <a:noFill/>
        </p:spPr>
        <p:txBody>
          <a:bodyPr wrap="square" rtlCol="0">
            <a:spAutoFit/>
          </a:bodyPr>
          <a:lstStyle/>
          <a:p>
            <a:pPr marL="380990" indent="-380990">
              <a:buFont typeface="Arial" panose="020B0604020202020204" pitchFamily="34" charset="0"/>
              <a:buChar char="•"/>
            </a:pPr>
            <a:r>
              <a:rPr lang="en-US" sz="2000" dirty="0">
                <a:latin typeface="Montserrat" panose="02000505000000020004" pitchFamily="2" charset="0"/>
              </a:rPr>
              <a:t>Propensity model to predict the likelihood-to-buy of individuals</a:t>
            </a:r>
          </a:p>
          <a:p>
            <a:pPr marL="687900" indent="-311143">
              <a:buFont typeface="Arial" panose="020B0604020202020204" pitchFamily="34" charset="0"/>
              <a:buChar char="•"/>
            </a:pPr>
            <a:r>
              <a:rPr lang="en-US" sz="2000" dirty="0">
                <a:latin typeface="Montserrat" panose="02000505000000020004" pitchFamily="2" charset="0"/>
              </a:rPr>
              <a:t>Up-Sell / Cross-Sell campaign</a:t>
            </a:r>
          </a:p>
          <a:p>
            <a:pPr marL="380990" indent="-380990">
              <a:buFont typeface="Arial" panose="020B0604020202020204" pitchFamily="34" charset="0"/>
              <a:buChar char="•"/>
            </a:pPr>
            <a:endParaRPr lang="en-US" sz="2000" dirty="0">
              <a:latin typeface="Montserrat" panose="02000505000000020004" pitchFamily="2" charset="0"/>
            </a:endParaRPr>
          </a:p>
          <a:p>
            <a:pPr marL="380990" indent="-380990">
              <a:buFont typeface="Arial" panose="020B0604020202020204" pitchFamily="34" charset="0"/>
              <a:buChar char="•"/>
            </a:pPr>
            <a:r>
              <a:rPr lang="en-US" sz="2000" dirty="0">
                <a:latin typeface="Montserrat" panose="02000505000000020004" pitchFamily="2" charset="0"/>
              </a:rPr>
              <a:t>Selective campaign</a:t>
            </a:r>
          </a:p>
          <a:p>
            <a:pPr marL="687900" indent="-311143">
              <a:buFont typeface="Arial" panose="020B0604020202020204" pitchFamily="34" charset="0"/>
              <a:buChar char="•"/>
            </a:pPr>
            <a:r>
              <a:rPr lang="en-US" sz="2000" dirty="0">
                <a:latin typeface="Montserrat" panose="02000505000000020004" pitchFamily="2" charset="0"/>
              </a:rPr>
              <a:t>High propensity </a:t>
            </a:r>
            <a:r>
              <a:rPr lang="en-US" sz="2000" dirty="0">
                <a:latin typeface="Montserrat" panose="02000505000000020004" pitchFamily="2" charset="0"/>
                <a:sym typeface="Wingdings" panose="05000000000000000000" pitchFamily="2" charset="2"/>
              </a:rPr>
              <a:t> give the offering</a:t>
            </a:r>
          </a:p>
          <a:p>
            <a:pPr marL="687900" indent="-311143">
              <a:buFont typeface="Arial" panose="020B0604020202020204" pitchFamily="34" charset="0"/>
              <a:buChar char="•"/>
            </a:pPr>
            <a:r>
              <a:rPr lang="en-US" sz="2000" dirty="0">
                <a:latin typeface="Montserrat" panose="02000505000000020004" pitchFamily="2" charset="0"/>
                <a:sym typeface="Wingdings" panose="05000000000000000000" pitchFamily="2" charset="2"/>
              </a:rPr>
              <a:t>Low propensity  no offer</a:t>
            </a:r>
          </a:p>
          <a:p>
            <a:pPr marL="380990" indent="-380990">
              <a:buFont typeface="Arial" panose="020B0604020202020204" pitchFamily="34" charset="0"/>
              <a:buChar char="•"/>
            </a:pPr>
            <a:endParaRPr lang="en-US" sz="2000" dirty="0">
              <a:latin typeface="Montserrat" panose="02000505000000020004" pitchFamily="2" charset="0"/>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Common algorithms: Random Forest, Boosted Tree</a:t>
            </a:r>
          </a:p>
        </p:txBody>
      </p:sp>
      <p:sp>
        <p:nvSpPr>
          <p:cNvPr id="8" name="Title 1"/>
          <p:cNvSpPr>
            <a:spLocks noGrp="1"/>
          </p:cNvSpPr>
          <p:nvPr>
            <p:ph type="title"/>
          </p:nvPr>
        </p:nvSpPr>
        <p:spPr>
          <a:xfrm>
            <a:off x="4322200" y="122088"/>
            <a:ext cx="3547600" cy="978400"/>
          </a:xfrm>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Tree>
    <p:extLst>
      <p:ext uri="{BB962C8B-B14F-4D97-AF65-F5344CB8AC3E}">
        <p14:creationId xmlns:p14="http://schemas.microsoft.com/office/powerpoint/2010/main" val="2800532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algn="ctr"/>
            <a:fld id="{00000000-1234-1234-1234-123412341234}" type="slidenum">
              <a:rPr lang="en" smtClean="0"/>
              <a:pPr algn="ctr"/>
              <a:t>16</a:t>
            </a:fld>
            <a:endParaRPr lang="en"/>
          </a:p>
        </p:txBody>
      </p:sp>
      <p:grpSp>
        <p:nvGrpSpPr>
          <p:cNvPr id="6" name="Group 5"/>
          <p:cNvGrpSpPr/>
          <p:nvPr/>
        </p:nvGrpSpPr>
        <p:grpSpPr>
          <a:xfrm>
            <a:off x="5788397" y="1398181"/>
            <a:ext cx="5387464" cy="4279631"/>
            <a:chOff x="567582" y="1142977"/>
            <a:chExt cx="4040598" cy="3209723"/>
          </a:xfrm>
        </p:grpSpPr>
        <p:pic>
          <p:nvPicPr>
            <p:cNvPr id="5122" name="Picture 2"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5979" y="1981200"/>
              <a:ext cx="3807370" cy="2371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7582" y="1142977"/>
              <a:ext cx="4004293" cy="561741"/>
            </a:xfrm>
            <a:prstGeom prst="rect">
              <a:avLst/>
            </a:prstGeom>
            <a:noFill/>
          </p:spPr>
          <p:txBody>
            <a:bodyPr wrap="square" rtlCol="0">
              <a:spAutoFit/>
            </a:bodyPr>
            <a:lstStyle/>
            <a:p>
              <a:pPr algn="ctr"/>
              <a:r>
                <a:rPr lang="en-US" sz="4267" dirty="0">
                  <a:solidFill>
                    <a:srgbClr val="C00000"/>
                  </a:solidFill>
                  <a:latin typeface="Montserrat" panose="02000505000000020004" pitchFamily="2" charset="0"/>
                </a:rPr>
                <a:t>Debit/Credit Card</a:t>
              </a:r>
            </a:p>
          </p:txBody>
        </p:sp>
        <p:sp>
          <p:nvSpPr>
            <p:cNvPr id="5" name="Rectangle 4"/>
            <p:cNvSpPr/>
            <p:nvPr/>
          </p:nvSpPr>
          <p:spPr>
            <a:xfrm>
              <a:off x="618866" y="1395647"/>
              <a:ext cx="3989314" cy="992579"/>
            </a:xfrm>
            <a:prstGeom prst="rect">
              <a:avLst/>
            </a:prstGeom>
          </p:spPr>
          <p:txBody>
            <a:bodyPr wrap="none">
              <a:spAutoFit/>
            </a:bodyPr>
            <a:lstStyle/>
            <a:p>
              <a:pPr algn="ctr"/>
              <a:r>
                <a:rPr lang="en-US" sz="8000" dirty="0">
                  <a:solidFill>
                    <a:schemeClr val="accent4">
                      <a:lumMod val="75000"/>
                    </a:schemeClr>
                  </a:solidFill>
                  <a:effectLst>
                    <a:outerShdw blurRad="38100" dist="38100" dir="2700000" algn="tl">
                      <a:srgbClr val="000000">
                        <a:alpha val="43137"/>
                      </a:srgbClr>
                    </a:outerShdw>
                  </a:effectLst>
                  <a:latin typeface="Montserrat" panose="02000505000000020004" pitchFamily="2" charset="0"/>
                </a:rPr>
                <a:t>activation</a:t>
              </a:r>
            </a:p>
          </p:txBody>
        </p:sp>
      </p:grpSp>
      <p:sp>
        <p:nvSpPr>
          <p:cNvPr id="9" name="TextBox 8"/>
          <p:cNvSpPr txBox="1"/>
          <p:nvPr/>
        </p:nvSpPr>
        <p:spPr>
          <a:xfrm>
            <a:off x="866973" y="2444862"/>
            <a:ext cx="4955613" cy="2554545"/>
          </a:xfrm>
          <a:prstGeom prst="rect">
            <a:avLst/>
          </a:prstGeom>
          <a:noFill/>
        </p:spPr>
        <p:txBody>
          <a:bodyPr wrap="square" rtlCol="0">
            <a:spAutoFit/>
          </a:bodyPr>
          <a:lstStyle/>
          <a:p>
            <a:pPr marL="380990" indent="-380990">
              <a:buFont typeface="Arial" panose="020B0604020202020204" pitchFamily="34" charset="0"/>
              <a:buChar char="•"/>
            </a:pPr>
            <a:r>
              <a:rPr lang="en-US" sz="2000" dirty="0">
                <a:latin typeface="Montserrat" panose="02000505000000020004" pitchFamily="2" charset="0"/>
              </a:rPr>
              <a:t>Identifying the probability of dormant cards to be active</a:t>
            </a:r>
          </a:p>
          <a:p>
            <a:pPr marL="380990" indent="-380990">
              <a:buFont typeface="Arial" panose="020B0604020202020204" pitchFamily="34" charset="0"/>
              <a:buChar char="•"/>
            </a:pPr>
            <a:endParaRPr lang="en-US" sz="2000" dirty="0">
              <a:latin typeface="Montserrat" panose="02000505000000020004" pitchFamily="2" charset="0"/>
              <a:sym typeface="Wingdings" panose="05000000000000000000" pitchFamily="2" charset="2"/>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Recall Campaign to the prospective active card holder</a:t>
            </a:r>
          </a:p>
          <a:p>
            <a:pPr marL="380990" indent="-380990">
              <a:buFont typeface="Arial" panose="020B0604020202020204" pitchFamily="34" charset="0"/>
              <a:buChar char="•"/>
            </a:pPr>
            <a:endParaRPr lang="en-US" sz="2000" dirty="0">
              <a:latin typeface="Montserrat" panose="02000505000000020004" pitchFamily="2" charset="0"/>
              <a:sym typeface="Wingdings" panose="05000000000000000000" pitchFamily="2" charset="2"/>
            </a:endParaRPr>
          </a:p>
          <a:p>
            <a:pPr marL="380990" indent="-380990">
              <a:buFont typeface="Arial" panose="020B0604020202020204" pitchFamily="34" charset="0"/>
              <a:buChar char="•"/>
            </a:pPr>
            <a:r>
              <a:rPr lang="en-US" sz="2000" dirty="0">
                <a:latin typeface="Montserrat" panose="02000505000000020004" pitchFamily="2" charset="0"/>
                <a:sym typeface="Wingdings" panose="05000000000000000000" pitchFamily="2" charset="2"/>
              </a:rPr>
              <a:t>Common Algorithm:</a:t>
            </a:r>
          </a:p>
          <a:p>
            <a:pPr marL="687900" indent="-311143">
              <a:buFont typeface="Arial" panose="020B0604020202020204" pitchFamily="34" charset="0"/>
              <a:buChar char="•"/>
            </a:pPr>
            <a:r>
              <a:rPr lang="en-US" sz="2000" dirty="0">
                <a:latin typeface="Montserrat" panose="02000505000000020004" pitchFamily="2" charset="0"/>
                <a:sym typeface="Wingdings" panose="05000000000000000000" pitchFamily="2" charset="2"/>
              </a:rPr>
              <a:t>k-Nearest Neighbor</a:t>
            </a:r>
          </a:p>
        </p:txBody>
      </p:sp>
      <p:sp>
        <p:nvSpPr>
          <p:cNvPr id="10" name="Title 1"/>
          <p:cNvSpPr>
            <a:spLocks noGrp="1"/>
          </p:cNvSpPr>
          <p:nvPr>
            <p:ph type="title"/>
          </p:nvPr>
        </p:nvSpPr>
        <p:spPr>
          <a:xfrm>
            <a:off x="4322200" y="122088"/>
            <a:ext cx="3547600" cy="978400"/>
          </a:xfrm>
        </p:spPr>
        <p:txBody>
          <a:bodyPr/>
          <a:lstStyle/>
          <a:p>
            <a:pPr algn="ctr"/>
            <a:r>
              <a:rPr lang="en-US" sz="2400" dirty="0">
                <a:solidFill>
                  <a:srgbClr val="C00000"/>
                </a:solidFill>
                <a:latin typeface="Avenir Next Cyr W04 Demi" panose="020B0703020202020204" pitchFamily="34" charset="0"/>
              </a:rPr>
              <a:t>Predictive Analytics</a:t>
            </a:r>
            <a:br>
              <a:rPr lang="en-US" sz="2400" dirty="0">
                <a:solidFill>
                  <a:srgbClr val="C00000"/>
                </a:solidFill>
                <a:latin typeface="Avenir Next Cyr W04 Demi" panose="020B0703020202020204" pitchFamily="34" charset="0"/>
              </a:rPr>
            </a:br>
            <a:r>
              <a:rPr lang="en-US" sz="2400" dirty="0">
                <a:solidFill>
                  <a:srgbClr val="C00000"/>
                </a:solidFill>
                <a:latin typeface="Avenir Next Cyr W04 Demi" panose="020B0703020202020204" pitchFamily="34" charset="0"/>
              </a:rPr>
              <a:t>in Business</a:t>
            </a:r>
          </a:p>
        </p:txBody>
      </p:sp>
    </p:spTree>
    <p:extLst>
      <p:ext uri="{BB962C8B-B14F-4D97-AF65-F5344CB8AC3E}">
        <p14:creationId xmlns:p14="http://schemas.microsoft.com/office/powerpoint/2010/main" val="30274365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133" dirty="0">
                <a:solidFill>
                  <a:srgbClr val="C00000"/>
                </a:solidFill>
                <a:latin typeface="Avenir Next Cyr W04 Demi" panose="020B0703020202020204" pitchFamily="34" charset="0"/>
              </a:rPr>
              <a:t>Common Classification Model Algorithms</a:t>
            </a:r>
          </a:p>
        </p:txBody>
      </p:sp>
      <p:pic>
        <p:nvPicPr>
          <p:cNvPr id="6146" name="Picture 2" descr="Image result for logistic regres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6356" y="1358315"/>
            <a:ext cx="22860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1156357" y="895304"/>
            <a:ext cx="2194832" cy="338554"/>
          </a:xfrm>
          <a:prstGeom prst="rect">
            <a:avLst/>
          </a:prstGeom>
        </p:spPr>
        <p:txBody>
          <a:bodyPr wrap="none">
            <a:spAutoFit/>
          </a:bodyPr>
          <a:lstStyle/>
          <a:p>
            <a:pPr>
              <a:buClr>
                <a:schemeClr val="tx2">
                  <a:lumMod val="50000"/>
                </a:schemeClr>
              </a:buClr>
            </a:pPr>
            <a:r>
              <a:rPr lang="en-US" sz="1600" dirty="0">
                <a:latin typeface="Montserrat" panose="02000505000000020004" pitchFamily="2" charset="0"/>
              </a:rPr>
              <a:t>Logistic Regression</a:t>
            </a:r>
          </a:p>
        </p:txBody>
      </p:sp>
      <p:sp>
        <p:nvSpPr>
          <p:cNvPr id="7" name="Rectangle 6"/>
          <p:cNvSpPr/>
          <p:nvPr/>
        </p:nvSpPr>
        <p:spPr>
          <a:xfrm>
            <a:off x="3939916" y="921625"/>
            <a:ext cx="2073003"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Classification Tree</a:t>
            </a:r>
          </a:p>
        </p:txBody>
      </p:sp>
      <p:sp>
        <p:nvSpPr>
          <p:cNvPr id="9" name="Rectangle 8"/>
          <p:cNvSpPr/>
          <p:nvPr/>
        </p:nvSpPr>
        <p:spPr>
          <a:xfrm>
            <a:off x="6346654" y="921625"/>
            <a:ext cx="2717411"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Support Vector Machine</a:t>
            </a:r>
          </a:p>
        </p:txBody>
      </p:sp>
      <p:sp>
        <p:nvSpPr>
          <p:cNvPr id="11" name="Rectangle 10"/>
          <p:cNvSpPr/>
          <p:nvPr/>
        </p:nvSpPr>
        <p:spPr>
          <a:xfrm>
            <a:off x="1663650" y="3938346"/>
            <a:ext cx="1835759"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Neural Network</a:t>
            </a:r>
          </a:p>
        </p:txBody>
      </p:sp>
      <p:sp>
        <p:nvSpPr>
          <p:cNvPr id="14" name="Rectangle 13"/>
          <p:cNvSpPr/>
          <p:nvPr/>
        </p:nvSpPr>
        <p:spPr>
          <a:xfrm>
            <a:off x="4039011" y="3925020"/>
            <a:ext cx="2097049"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Bayesian Classifier</a:t>
            </a:r>
          </a:p>
        </p:txBody>
      </p:sp>
      <p:sp>
        <p:nvSpPr>
          <p:cNvPr id="16" name="Rectangle 15"/>
          <p:cNvSpPr/>
          <p:nvPr/>
        </p:nvSpPr>
        <p:spPr>
          <a:xfrm>
            <a:off x="6692807" y="3925020"/>
            <a:ext cx="2249334"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k-Nearest Neighbor</a:t>
            </a:r>
          </a:p>
        </p:txBody>
      </p:sp>
      <p:sp>
        <p:nvSpPr>
          <p:cNvPr id="18" name="Rectangle 17"/>
          <p:cNvSpPr/>
          <p:nvPr/>
        </p:nvSpPr>
        <p:spPr>
          <a:xfrm>
            <a:off x="9468129" y="921625"/>
            <a:ext cx="1778051"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Random Forest</a:t>
            </a:r>
          </a:p>
        </p:txBody>
      </p:sp>
      <p:sp>
        <p:nvSpPr>
          <p:cNvPr id="20" name="Rectangle 19"/>
          <p:cNvSpPr/>
          <p:nvPr/>
        </p:nvSpPr>
        <p:spPr>
          <a:xfrm>
            <a:off x="9803085" y="3925020"/>
            <a:ext cx="1109598" cy="338554"/>
          </a:xfrm>
          <a:prstGeom prst="rect">
            <a:avLst/>
          </a:prstGeom>
        </p:spPr>
        <p:txBody>
          <a:bodyPr wrap="none">
            <a:spAutoFit/>
          </a:bodyPr>
          <a:lstStyle/>
          <a:p>
            <a:pPr algn="ctr">
              <a:buClr>
                <a:schemeClr val="tx2">
                  <a:lumMod val="50000"/>
                </a:schemeClr>
              </a:buClr>
            </a:pPr>
            <a:r>
              <a:rPr lang="en-US" sz="1600" dirty="0">
                <a:latin typeface="Montserrat" panose="02000505000000020004" pitchFamily="2" charset="0"/>
              </a:rPr>
              <a:t>Boosting</a:t>
            </a:r>
          </a:p>
        </p:txBody>
      </p:sp>
      <p:pic>
        <p:nvPicPr>
          <p:cNvPr id="6148" name="Picture 4" descr="Image result for classification tr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9833" y="1358315"/>
            <a:ext cx="1828800"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8561" y="1358315"/>
            <a:ext cx="228515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1735" y="1358315"/>
            <a:ext cx="2089093"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4" name="Picture 10" descr="Image result for neural networ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2491" y="4335387"/>
            <a:ext cx="2388511"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6" name="Picture 12" descr="Image result for bayesian classifi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5162" y="4335387"/>
            <a:ext cx="238144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8" name="Picture 14" descr="Image result for k nearest neighbo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5436" y="4335387"/>
            <a:ext cx="2438400" cy="1828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60" name="Picture 16" descr="Image result for boosting"/>
          <p:cNvPicPr>
            <a:picLocks noChangeAspect="1" noChangeArrowheads="1"/>
          </p:cNvPicPr>
          <p:nvPr/>
        </p:nvPicPr>
        <p:blipFill rotWithShape="1">
          <a:blip r:embed="rId9">
            <a:extLst>
              <a:ext uri="{28A0092B-C50C-407E-A947-70E740481C1C}">
                <a14:useLocalDpi xmlns:a14="http://schemas.microsoft.com/office/drawing/2010/main" val="0"/>
              </a:ext>
            </a:extLst>
          </a:blip>
          <a:srcRect l="50800" b="15014"/>
          <a:stretch/>
        </p:blipFill>
        <p:spPr bwMode="auto">
          <a:xfrm>
            <a:off x="9380867" y="4335387"/>
            <a:ext cx="2019389"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73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Perlu</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Eksplorasi</a:t>
            </a:r>
            <a:r>
              <a:rPr lang="en-US" b="1" dirty="0" smtClean="0">
                <a:solidFill>
                  <a:schemeClr val="tx1"/>
                </a:solidFill>
                <a:latin typeface="Avenir Next Cyr W04 Demi" panose="020B0703020202020204" pitchFamily="34" charset="0"/>
              </a:rPr>
              <a:t>?</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0563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388" y="0"/>
            <a:ext cx="49006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
            <a:ext cx="494347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71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2</a:t>
            </a:fld>
            <a:endParaRPr lang="en-US" dirty="0"/>
          </a:p>
        </p:txBody>
      </p:sp>
      <p:sp>
        <p:nvSpPr>
          <p:cNvPr id="4" name="Title 3"/>
          <p:cNvSpPr>
            <a:spLocks noGrp="1"/>
          </p:cNvSpPr>
          <p:nvPr>
            <p:ph type="title"/>
          </p:nvPr>
        </p:nvSpPr>
        <p:spPr/>
        <p:txBody>
          <a:bodyPr/>
          <a:lstStyle/>
          <a:p>
            <a:r>
              <a:rPr lang="en-US" dirty="0" smtClean="0">
                <a:latin typeface="Avenir Next Cyr W04 Demi Italic" panose="020B0703020202090204" pitchFamily="34" charset="0"/>
              </a:rPr>
              <a:t>Outline</a:t>
            </a:r>
            <a:endParaRPr lang="en-US" dirty="0">
              <a:latin typeface="Avenir Next Cyr W04 Demi Italic" panose="020B0703020202090204" pitchFamily="34" charset="0"/>
            </a:endParaRPr>
          </a:p>
        </p:txBody>
      </p:sp>
      <p:grpSp>
        <p:nvGrpSpPr>
          <p:cNvPr id="52" name="Group 51"/>
          <p:cNvGrpSpPr/>
          <p:nvPr/>
        </p:nvGrpSpPr>
        <p:grpSpPr>
          <a:xfrm>
            <a:off x="328169" y="2269581"/>
            <a:ext cx="10773053" cy="1886790"/>
            <a:chOff x="328169" y="2444761"/>
            <a:chExt cx="10773053" cy="1886790"/>
          </a:xfrm>
        </p:grpSpPr>
        <p:grpSp>
          <p:nvGrpSpPr>
            <p:cNvPr id="5" name="Group 4"/>
            <p:cNvGrpSpPr/>
            <p:nvPr/>
          </p:nvGrpSpPr>
          <p:grpSpPr>
            <a:xfrm>
              <a:off x="328169" y="2444761"/>
              <a:ext cx="1886790" cy="1886790"/>
              <a:chOff x="2791465" y="4431675"/>
              <a:chExt cx="2667002" cy="2667003"/>
            </a:xfrm>
          </p:grpSpPr>
          <p:sp>
            <p:nvSpPr>
              <p:cNvPr id="6" name="Freeform: Shape 5"/>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7"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8" name="Group 7"/>
            <p:cNvGrpSpPr/>
            <p:nvPr/>
          </p:nvGrpSpPr>
          <p:grpSpPr>
            <a:xfrm>
              <a:off x="2549735" y="2444761"/>
              <a:ext cx="1886790" cy="1886790"/>
              <a:chOff x="2791465" y="4431675"/>
              <a:chExt cx="2667002" cy="2667003"/>
            </a:xfrm>
          </p:grpSpPr>
          <p:sp>
            <p:nvSpPr>
              <p:cNvPr id="9" name="Freeform: Shape 8"/>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0"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1" name="Group 10"/>
            <p:cNvGrpSpPr/>
            <p:nvPr/>
          </p:nvGrpSpPr>
          <p:grpSpPr>
            <a:xfrm>
              <a:off x="4771301" y="2444761"/>
              <a:ext cx="1886790" cy="1886790"/>
              <a:chOff x="2791465" y="4431675"/>
              <a:chExt cx="2667002" cy="2667003"/>
            </a:xfrm>
          </p:grpSpPr>
          <p:sp>
            <p:nvSpPr>
              <p:cNvPr id="12" name="Freeform: Shape 11"/>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rgbClr val="F49D15"/>
              </a:solidFill>
              <a:ln w="12700" cap="flat">
                <a:noFill/>
                <a:miter lim="400000"/>
              </a:ln>
              <a:effectLst/>
            </p:spPr>
            <p:txBody>
              <a:bodyPr wrap="square" lIns="45719" tIns="45719" rIns="45719" bIns="45719" numCol="1" anchor="t">
                <a:noAutofit/>
              </a:bodyPr>
              <a:lstStyle/>
              <a:p>
                <a:endParaRPr/>
              </a:p>
            </p:txBody>
          </p:sp>
          <p:sp>
            <p:nvSpPr>
              <p:cNvPr id="13"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4" name="Group 13"/>
            <p:cNvGrpSpPr/>
            <p:nvPr/>
          </p:nvGrpSpPr>
          <p:grpSpPr>
            <a:xfrm>
              <a:off x="6992867" y="2444761"/>
              <a:ext cx="1886790" cy="1886790"/>
              <a:chOff x="2791465" y="4431675"/>
              <a:chExt cx="2667002" cy="2667003"/>
            </a:xfrm>
          </p:grpSpPr>
          <p:sp>
            <p:nvSpPr>
              <p:cNvPr id="15" name="Freeform: Shape 14"/>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sp>
            <p:nvSpPr>
              <p:cNvPr id="16"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7" name="Group 16"/>
            <p:cNvGrpSpPr/>
            <p:nvPr/>
          </p:nvGrpSpPr>
          <p:grpSpPr>
            <a:xfrm>
              <a:off x="9214432" y="2444761"/>
              <a:ext cx="1886790" cy="1886790"/>
              <a:chOff x="2791465" y="4431675"/>
              <a:chExt cx="2667002" cy="2667003"/>
            </a:xfrm>
          </p:grpSpPr>
          <p:sp>
            <p:nvSpPr>
              <p:cNvPr id="18" name="Freeform: Shape 17"/>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6"/>
              </a:solidFill>
              <a:ln w="12700" cap="flat">
                <a:noFill/>
                <a:miter lim="400000"/>
              </a:ln>
              <a:effectLst/>
            </p:spPr>
            <p:txBody>
              <a:bodyPr wrap="square" lIns="45719" tIns="45719" rIns="45719" bIns="45719" numCol="1" anchor="t">
                <a:noAutofit/>
              </a:bodyPr>
              <a:lstStyle/>
              <a:p>
                <a:endParaRPr/>
              </a:p>
            </p:txBody>
          </p:sp>
          <p:sp>
            <p:nvSpPr>
              <p:cNvPr id="19"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sp>
        <p:nvSpPr>
          <p:cNvPr id="53" name="Freeform 435"/>
          <p:cNvSpPr/>
          <p:nvPr/>
        </p:nvSpPr>
        <p:spPr>
          <a:xfrm>
            <a:off x="869750" y="2896301"/>
            <a:ext cx="803627" cy="655345"/>
          </a:xfrm>
          <a:custGeom>
            <a:avLst/>
            <a:gdLst/>
            <a:ahLst/>
            <a:cxnLst/>
            <a:rect l="l" t="t" r="r" b="b"/>
            <a:pathLst>
              <a:path w="486795" h="396648">
                <a:moveTo>
                  <a:pt x="180295" y="0"/>
                </a:moveTo>
                <a:lnTo>
                  <a:pt x="468766" y="0"/>
                </a:lnTo>
                <a:cubicBezTo>
                  <a:pt x="473649" y="0"/>
                  <a:pt x="477875" y="1784"/>
                  <a:pt x="481444" y="5352"/>
                </a:cubicBezTo>
                <a:cubicBezTo>
                  <a:pt x="485012" y="8921"/>
                  <a:pt x="486795" y="13146"/>
                  <a:pt x="486795" y="18029"/>
                </a:cubicBezTo>
                <a:lnTo>
                  <a:pt x="486795" y="306501"/>
                </a:lnTo>
                <a:cubicBezTo>
                  <a:pt x="486795" y="309318"/>
                  <a:pt x="486420" y="311806"/>
                  <a:pt x="485669" y="313966"/>
                </a:cubicBezTo>
                <a:cubicBezTo>
                  <a:pt x="484918" y="316126"/>
                  <a:pt x="483650" y="317863"/>
                  <a:pt x="481866" y="319178"/>
                </a:cubicBezTo>
                <a:cubicBezTo>
                  <a:pt x="480081" y="320492"/>
                  <a:pt x="478532" y="321572"/>
                  <a:pt x="477218" y="322418"/>
                </a:cubicBezTo>
                <a:cubicBezTo>
                  <a:pt x="475903" y="323263"/>
                  <a:pt x="473696" y="323826"/>
                  <a:pt x="470598" y="324108"/>
                </a:cubicBezTo>
                <a:cubicBezTo>
                  <a:pt x="467499" y="324389"/>
                  <a:pt x="465386" y="324577"/>
                  <a:pt x="464259" y="324671"/>
                </a:cubicBezTo>
                <a:cubicBezTo>
                  <a:pt x="463132" y="324765"/>
                  <a:pt x="460738" y="324765"/>
                  <a:pt x="457076" y="324671"/>
                </a:cubicBezTo>
                <a:cubicBezTo>
                  <a:pt x="453414" y="324577"/>
                  <a:pt x="451300" y="324530"/>
                  <a:pt x="450737" y="324530"/>
                </a:cubicBezTo>
                <a:cubicBezTo>
                  <a:pt x="450737" y="344438"/>
                  <a:pt x="443694" y="361434"/>
                  <a:pt x="429608" y="375520"/>
                </a:cubicBezTo>
                <a:cubicBezTo>
                  <a:pt x="415523" y="389605"/>
                  <a:pt x="398527" y="396648"/>
                  <a:pt x="378619" y="396648"/>
                </a:cubicBezTo>
                <a:cubicBezTo>
                  <a:pt x="358711" y="396648"/>
                  <a:pt x="341716" y="389605"/>
                  <a:pt x="327630" y="375520"/>
                </a:cubicBezTo>
                <a:cubicBezTo>
                  <a:pt x="313545" y="361434"/>
                  <a:pt x="306501" y="344438"/>
                  <a:pt x="306501" y="324530"/>
                </a:cubicBezTo>
                <a:lnTo>
                  <a:pt x="198325" y="324530"/>
                </a:lnTo>
                <a:cubicBezTo>
                  <a:pt x="198325" y="344438"/>
                  <a:pt x="191281" y="361434"/>
                  <a:pt x="177196" y="375520"/>
                </a:cubicBezTo>
                <a:cubicBezTo>
                  <a:pt x="163110" y="389605"/>
                  <a:pt x="146115" y="396648"/>
                  <a:pt x="126206" y="396648"/>
                </a:cubicBezTo>
                <a:cubicBezTo>
                  <a:pt x="106299" y="396648"/>
                  <a:pt x="89303" y="389605"/>
                  <a:pt x="75218" y="375520"/>
                </a:cubicBezTo>
                <a:cubicBezTo>
                  <a:pt x="61132" y="361434"/>
                  <a:pt x="54089" y="344438"/>
                  <a:pt x="54089" y="324530"/>
                </a:cubicBezTo>
                <a:lnTo>
                  <a:pt x="36060" y="324530"/>
                </a:lnTo>
                <a:cubicBezTo>
                  <a:pt x="35496" y="324530"/>
                  <a:pt x="33383" y="324577"/>
                  <a:pt x="29721" y="324671"/>
                </a:cubicBezTo>
                <a:cubicBezTo>
                  <a:pt x="26059" y="324765"/>
                  <a:pt x="23664" y="324765"/>
                  <a:pt x="22537" y="324671"/>
                </a:cubicBezTo>
                <a:cubicBezTo>
                  <a:pt x="21411" y="324577"/>
                  <a:pt x="19298" y="324389"/>
                  <a:pt x="16199" y="324108"/>
                </a:cubicBezTo>
                <a:cubicBezTo>
                  <a:pt x="13100" y="323826"/>
                  <a:pt x="10893" y="323263"/>
                  <a:pt x="9578" y="322418"/>
                </a:cubicBezTo>
                <a:cubicBezTo>
                  <a:pt x="8264" y="321572"/>
                  <a:pt x="6714" y="320492"/>
                  <a:pt x="4930" y="319178"/>
                </a:cubicBezTo>
                <a:cubicBezTo>
                  <a:pt x="3146" y="317863"/>
                  <a:pt x="1878" y="316126"/>
                  <a:pt x="1127" y="313966"/>
                </a:cubicBezTo>
                <a:cubicBezTo>
                  <a:pt x="376" y="311806"/>
                  <a:pt x="0" y="309318"/>
                  <a:pt x="0" y="306501"/>
                </a:cubicBezTo>
                <a:cubicBezTo>
                  <a:pt x="0" y="301618"/>
                  <a:pt x="1785" y="297392"/>
                  <a:pt x="5353" y="293824"/>
                </a:cubicBezTo>
                <a:cubicBezTo>
                  <a:pt x="8921" y="290256"/>
                  <a:pt x="13147" y="288471"/>
                  <a:pt x="18030" y="288471"/>
                </a:cubicBezTo>
                <a:lnTo>
                  <a:pt x="18030" y="198324"/>
                </a:lnTo>
                <a:cubicBezTo>
                  <a:pt x="18030" y="196821"/>
                  <a:pt x="17982" y="193535"/>
                  <a:pt x="17888" y="188464"/>
                </a:cubicBezTo>
                <a:cubicBezTo>
                  <a:pt x="17795" y="183393"/>
                  <a:pt x="17795" y="179825"/>
                  <a:pt x="17888" y="177759"/>
                </a:cubicBezTo>
                <a:cubicBezTo>
                  <a:pt x="17982" y="175693"/>
                  <a:pt x="18217" y="172454"/>
                  <a:pt x="18594" y="168040"/>
                </a:cubicBezTo>
                <a:cubicBezTo>
                  <a:pt x="18969" y="163627"/>
                  <a:pt x="19579" y="160152"/>
                  <a:pt x="20424" y="157617"/>
                </a:cubicBezTo>
                <a:cubicBezTo>
                  <a:pt x="21270" y="155081"/>
                  <a:pt x="22583" y="152217"/>
                  <a:pt x="24368" y="149025"/>
                </a:cubicBezTo>
                <a:cubicBezTo>
                  <a:pt x="26153" y="145832"/>
                  <a:pt x="28265" y="143015"/>
                  <a:pt x="30706" y="140573"/>
                </a:cubicBezTo>
                <a:lnTo>
                  <a:pt x="86486" y="84795"/>
                </a:lnTo>
                <a:cubicBezTo>
                  <a:pt x="90053" y="81226"/>
                  <a:pt x="94797" y="78221"/>
                  <a:pt x="100712" y="75780"/>
                </a:cubicBezTo>
                <a:cubicBezTo>
                  <a:pt x="106628" y="73339"/>
                  <a:pt x="112121" y="72118"/>
                  <a:pt x="117192" y="72118"/>
                </a:cubicBezTo>
                <a:lnTo>
                  <a:pt x="162266" y="72118"/>
                </a:lnTo>
                <a:lnTo>
                  <a:pt x="162266" y="18029"/>
                </a:lnTo>
                <a:cubicBezTo>
                  <a:pt x="162266" y="13146"/>
                  <a:pt x="164050" y="8921"/>
                  <a:pt x="167618" y="5352"/>
                </a:cubicBezTo>
                <a:cubicBezTo>
                  <a:pt x="171187" y="1784"/>
                  <a:pt x="175412" y="0"/>
                  <a:pt x="180295" y="0"/>
                </a:cubicBezTo>
                <a:close/>
                <a:moveTo>
                  <a:pt x="117755" y="108177"/>
                </a:moveTo>
                <a:cubicBezTo>
                  <a:pt x="115314" y="108177"/>
                  <a:pt x="113248" y="109022"/>
                  <a:pt x="111557" y="110712"/>
                </a:cubicBezTo>
                <a:lnTo>
                  <a:pt x="56624" y="165646"/>
                </a:lnTo>
                <a:cubicBezTo>
                  <a:pt x="54934" y="167336"/>
                  <a:pt x="54089" y="169402"/>
                  <a:pt x="54089" y="171843"/>
                </a:cubicBezTo>
                <a:lnTo>
                  <a:pt x="54089" y="180294"/>
                </a:lnTo>
                <a:lnTo>
                  <a:pt x="162266" y="180294"/>
                </a:lnTo>
                <a:lnTo>
                  <a:pt x="162266" y="108177"/>
                </a:lnTo>
                <a:lnTo>
                  <a:pt x="117755" y="108177"/>
                </a:lnTo>
                <a:close/>
                <a:moveTo>
                  <a:pt x="126206" y="288471"/>
                </a:moveTo>
                <a:cubicBezTo>
                  <a:pt x="116440" y="288471"/>
                  <a:pt x="107990" y="292040"/>
                  <a:pt x="100852" y="299176"/>
                </a:cubicBezTo>
                <a:cubicBezTo>
                  <a:pt x="93716" y="306313"/>
                  <a:pt x="90148" y="314764"/>
                  <a:pt x="90148" y="324530"/>
                </a:cubicBezTo>
                <a:cubicBezTo>
                  <a:pt x="90148" y="334296"/>
                  <a:pt x="93716" y="342747"/>
                  <a:pt x="100852" y="349884"/>
                </a:cubicBezTo>
                <a:cubicBezTo>
                  <a:pt x="107990" y="357021"/>
                  <a:pt x="116440" y="360589"/>
                  <a:pt x="126206" y="360589"/>
                </a:cubicBezTo>
                <a:cubicBezTo>
                  <a:pt x="135973" y="360589"/>
                  <a:pt x="144424" y="357021"/>
                  <a:pt x="151560" y="349884"/>
                </a:cubicBezTo>
                <a:cubicBezTo>
                  <a:pt x="158697" y="342747"/>
                  <a:pt x="162266" y="334296"/>
                  <a:pt x="162266" y="324530"/>
                </a:cubicBezTo>
                <a:cubicBezTo>
                  <a:pt x="162266" y="314764"/>
                  <a:pt x="158697" y="306313"/>
                  <a:pt x="151560" y="299176"/>
                </a:cubicBezTo>
                <a:cubicBezTo>
                  <a:pt x="144424" y="292040"/>
                  <a:pt x="135973" y="288471"/>
                  <a:pt x="126206" y="288471"/>
                </a:cubicBezTo>
                <a:close/>
                <a:moveTo>
                  <a:pt x="378619" y="288471"/>
                </a:moveTo>
                <a:cubicBezTo>
                  <a:pt x="368853" y="288471"/>
                  <a:pt x="360401" y="292040"/>
                  <a:pt x="353265" y="299176"/>
                </a:cubicBezTo>
                <a:cubicBezTo>
                  <a:pt x="346128" y="306313"/>
                  <a:pt x="342561" y="314764"/>
                  <a:pt x="342561" y="324530"/>
                </a:cubicBezTo>
                <a:cubicBezTo>
                  <a:pt x="342561" y="334296"/>
                  <a:pt x="346128" y="342747"/>
                  <a:pt x="353265" y="349884"/>
                </a:cubicBezTo>
                <a:cubicBezTo>
                  <a:pt x="360401" y="357021"/>
                  <a:pt x="368853" y="360589"/>
                  <a:pt x="378619" y="360589"/>
                </a:cubicBezTo>
                <a:cubicBezTo>
                  <a:pt x="388385" y="360589"/>
                  <a:pt x="396837" y="357021"/>
                  <a:pt x="403973" y="349884"/>
                </a:cubicBezTo>
                <a:cubicBezTo>
                  <a:pt x="411110" y="342747"/>
                  <a:pt x="414678" y="334296"/>
                  <a:pt x="414678" y="324530"/>
                </a:cubicBezTo>
                <a:cubicBezTo>
                  <a:pt x="414678" y="314764"/>
                  <a:pt x="411110" y="306313"/>
                  <a:pt x="403973" y="299176"/>
                </a:cubicBezTo>
                <a:cubicBezTo>
                  <a:pt x="396837" y="292040"/>
                  <a:pt x="388385" y="288471"/>
                  <a:pt x="378619" y="288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Freeform 309"/>
          <p:cNvSpPr/>
          <p:nvPr/>
        </p:nvSpPr>
        <p:spPr>
          <a:xfrm>
            <a:off x="3123494" y="2894694"/>
            <a:ext cx="751685" cy="636562"/>
          </a:xfrm>
          <a:custGeom>
            <a:avLst/>
            <a:gdLst>
              <a:gd name="connsiteX0" fmla="*/ 396649 w 468766"/>
              <a:gd name="connsiteY0" fmla="*/ 324530 h 396648"/>
              <a:gd name="connsiteX1" fmla="*/ 422003 w 468766"/>
              <a:gd name="connsiteY1" fmla="*/ 335235 h 396648"/>
              <a:gd name="connsiteX2" fmla="*/ 432708 w 468766"/>
              <a:gd name="connsiteY2" fmla="*/ 360589 h 396648"/>
              <a:gd name="connsiteX3" fmla="*/ 422003 w 468766"/>
              <a:gd name="connsiteY3" fmla="*/ 385943 h 396648"/>
              <a:gd name="connsiteX4" fmla="*/ 396649 w 468766"/>
              <a:gd name="connsiteY4" fmla="*/ 396648 h 396648"/>
              <a:gd name="connsiteX5" fmla="*/ 371295 w 468766"/>
              <a:gd name="connsiteY5" fmla="*/ 385943 h 396648"/>
              <a:gd name="connsiteX6" fmla="*/ 360591 w 468766"/>
              <a:gd name="connsiteY6" fmla="*/ 360589 h 396648"/>
              <a:gd name="connsiteX7" fmla="*/ 371295 w 468766"/>
              <a:gd name="connsiteY7" fmla="*/ 335235 h 396648"/>
              <a:gd name="connsiteX8" fmla="*/ 396649 w 468766"/>
              <a:gd name="connsiteY8" fmla="*/ 324530 h 396648"/>
              <a:gd name="connsiteX9" fmla="*/ 144236 w 468766"/>
              <a:gd name="connsiteY9" fmla="*/ 324530 h 396648"/>
              <a:gd name="connsiteX10" fmla="*/ 169590 w 468766"/>
              <a:gd name="connsiteY10" fmla="*/ 335235 h 396648"/>
              <a:gd name="connsiteX11" fmla="*/ 180295 w 468766"/>
              <a:gd name="connsiteY11" fmla="*/ 360589 h 396648"/>
              <a:gd name="connsiteX12" fmla="*/ 169590 w 468766"/>
              <a:gd name="connsiteY12" fmla="*/ 385943 h 396648"/>
              <a:gd name="connsiteX13" fmla="*/ 144236 w 468766"/>
              <a:gd name="connsiteY13" fmla="*/ 396648 h 396648"/>
              <a:gd name="connsiteX14" fmla="*/ 118882 w 468766"/>
              <a:gd name="connsiteY14" fmla="*/ 385943 h 396648"/>
              <a:gd name="connsiteX15" fmla="*/ 108177 w 468766"/>
              <a:gd name="connsiteY15" fmla="*/ 360589 h 396648"/>
              <a:gd name="connsiteX16" fmla="*/ 118882 w 468766"/>
              <a:gd name="connsiteY16" fmla="*/ 335235 h 396648"/>
              <a:gd name="connsiteX17" fmla="*/ 144236 w 468766"/>
              <a:gd name="connsiteY17" fmla="*/ 324530 h 396648"/>
              <a:gd name="connsiteX18" fmla="*/ 18030 w 468766"/>
              <a:gd name="connsiteY18" fmla="*/ 0 h 396648"/>
              <a:gd name="connsiteX19" fmla="*/ 90148 w 468766"/>
              <a:gd name="connsiteY19" fmla="*/ 0 h 396648"/>
              <a:gd name="connsiteX20" fmla="*/ 98176 w 468766"/>
              <a:gd name="connsiteY20" fmla="*/ 1831 h 396648"/>
              <a:gd name="connsiteX21" fmla="*/ 103670 w 468766"/>
              <a:gd name="connsiteY21" fmla="*/ 6198 h 396648"/>
              <a:gd name="connsiteX22" fmla="*/ 107332 w 468766"/>
              <a:gd name="connsiteY22" fmla="*/ 13100 h 396648"/>
              <a:gd name="connsiteX23" fmla="*/ 109586 w 468766"/>
              <a:gd name="connsiteY23" fmla="*/ 20424 h 396648"/>
              <a:gd name="connsiteX24" fmla="*/ 111135 w 468766"/>
              <a:gd name="connsiteY24" fmla="*/ 28734 h 396648"/>
              <a:gd name="connsiteX25" fmla="*/ 112403 w 468766"/>
              <a:gd name="connsiteY25" fmla="*/ 36059 h 396648"/>
              <a:gd name="connsiteX26" fmla="*/ 450737 w 468766"/>
              <a:gd name="connsiteY26" fmla="*/ 36059 h 396648"/>
              <a:gd name="connsiteX27" fmla="*/ 463414 w 468766"/>
              <a:gd name="connsiteY27" fmla="*/ 41411 h 396648"/>
              <a:gd name="connsiteX28" fmla="*/ 468766 w 468766"/>
              <a:gd name="connsiteY28" fmla="*/ 54088 h 396648"/>
              <a:gd name="connsiteX29" fmla="*/ 468766 w 468766"/>
              <a:gd name="connsiteY29" fmla="*/ 198324 h 396648"/>
              <a:gd name="connsiteX30" fmla="*/ 464118 w 468766"/>
              <a:gd name="connsiteY30" fmla="*/ 210297 h 396648"/>
              <a:gd name="connsiteX31" fmla="*/ 452709 w 468766"/>
              <a:gd name="connsiteY31" fmla="*/ 216353 h 396648"/>
              <a:gd name="connsiteX32" fmla="*/ 158603 w 468766"/>
              <a:gd name="connsiteY32" fmla="*/ 250722 h 396648"/>
              <a:gd name="connsiteX33" fmla="*/ 162265 w 468766"/>
              <a:gd name="connsiteY33" fmla="*/ 270442 h 396648"/>
              <a:gd name="connsiteX34" fmla="*/ 155504 w 468766"/>
              <a:gd name="connsiteY34" fmla="*/ 288471 h 396648"/>
              <a:gd name="connsiteX35" fmla="*/ 414678 w 468766"/>
              <a:gd name="connsiteY35" fmla="*/ 288471 h 396648"/>
              <a:gd name="connsiteX36" fmla="*/ 427355 w 468766"/>
              <a:gd name="connsiteY36" fmla="*/ 293824 h 396648"/>
              <a:gd name="connsiteX37" fmla="*/ 432707 w 468766"/>
              <a:gd name="connsiteY37" fmla="*/ 306501 h 396648"/>
              <a:gd name="connsiteX38" fmla="*/ 427355 w 468766"/>
              <a:gd name="connsiteY38" fmla="*/ 319178 h 396648"/>
              <a:gd name="connsiteX39" fmla="*/ 414678 w 468766"/>
              <a:gd name="connsiteY39" fmla="*/ 324530 h 396648"/>
              <a:gd name="connsiteX40" fmla="*/ 396649 w 468766"/>
              <a:gd name="connsiteY40" fmla="*/ 324530 h 396648"/>
              <a:gd name="connsiteX41" fmla="*/ 396648 w 468766"/>
              <a:gd name="connsiteY41" fmla="*/ 324530 h 396648"/>
              <a:gd name="connsiteX42" fmla="*/ 144236 w 468766"/>
              <a:gd name="connsiteY42" fmla="*/ 324530 h 396648"/>
              <a:gd name="connsiteX43" fmla="*/ 126206 w 468766"/>
              <a:gd name="connsiteY43" fmla="*/ 324530 h 396648"/>
              <a:gd name="connsiteX44" fmla="*/ 113530 w 468766"/>
              <a:gd name="connsiteY44" fmla="*/ 319178 h 396648"/>
              <a:gd name="connsiteX45" fmla="*/ 108177 w 468766"/>
              <a:gd name="connsiteY45" fmla="*/ 306501 h 396648"/>
              <a:gd name="connsiteX46" fmla="*/ 110431 w 468766"/>
              <a:gd name="connsiteY46" fmla="*/ 297627 h 396648"/>
              <a:gd name="connsiteX47" fmla="*/ 114938 w 468766"/>
              <a:gd name="connsiteY47" fmla="*/ 287485 h 396648"/>
              <a:gd name="connsiteX48" fmla="*/ 120995 w 468766"/>
              <a:gd name="connsiteY48" fmla="*/ 276217 h 396648"/>
              <a:gd name="connsiteX49" fmla="*/ 125361 w 468766"/>
              <a:gd name="connsiteY49" fmla="*/ 267907 h 396648"/>
              <a:gd name="connsiteX50" fmla="*/ 75499 w 468766"/>
              <a:gd name="connsiteY50" fmla="*/ 36059 h 396648"/>
              <a:gd name="connsiteX51" fmla="*/ 18030 w 468766"/>
              <a:gd name="connsiteY51" fmla="*/ 36059 h 396648"/>
              <a:gd name="connsiteX52" fmla="*/ 5353 w 468766"/>
              <a:gd name="connsiteY52" fmla="*/ 30706 h 396648"/>
              <a:gd name="connsiteX53" fmla="*/ 0 w 468766"/>
              <a:gd name="connsiteY53" fmla="*/ 18030 h 396648"/>
              <a:gd name="connsiteX54" fmla="*/ 5353 w 468766"/>
              <a:gd name="connsiteY54" fmla="*/ 5352 h 396648"/>
              <a:gd name="connsiteX55" fmla="*/ 18030 w 468766"/>
              <a:gd name="connsiteY55"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8766" h="396648">
                <a:moveTo>
                  <a:pt x="396649" y="324530"/>
                </a:moveTo>
                <a:cubicBezTo>
                  <a:pt x="406415" y="324530"/>
                  <a:pt x="414867" y="328099"/>
                  <a:pt x="422003" y="335235"/>
                </a:cubicBezTo>
                <a:cubicBezTo>
                  <a:pt x="429140" y="342372"/>
                  <a:pt x="432708" y="350823"/>
                  <a:pt x="432708" y="360589"/>
                </a:cubicBezTo>
                <a:cubicBezTo>
                  <a:pt x="432708" y="370355"/>
                  <a:pt x="429140" y="378806"/>
                  <a:pt x="422003" y="385943"/>
                </a:cubicBezTo>
                <a:cubicBezTo>
                  <a:pt x="414867" y="393080"/>
                  <a:pt x="406415" y="396648"/>
                  <a:pt x="396649" y="396648"/>
                </a:cubicBezTo>
                <a:cubicBezTo>
                  <a:pt x="386884" y="396648"/>
                  <a:pt x="378432" y="393080"/>
                  <a:pt x="371295" y="385943"/>
                </a:cubicBezTo>
                <a:cubicBezTo>
                  <a:pt x="364159" y="378806"/>
                  <a:pt x="360591" y="370355"/>
                  <a:pt x="360591" y="360589"/>
                </a:cubicBezTo>
                <a:cubicBezTo>
                  <a:pt x="360591" y="350823"/>
                  <a:pt x="364159" y="342372"/>
                  <a:pt x="371295" y="335235"/>
                </a:cubicBezTo>
                <a:cubicBezTo>
                  <a:pt x="378432" y="328099"/>
                  <a:pt x="386884" y="324530"/>
                  <a:pt x="396649" y="324530"/>
                </a:cubicBezTo>
                <a:close/>
                <a:moveTo>
                  <a:pt x="144236" y="324530"/>
                </a:moveTo>
                <a:cubicBezTo>
                  <a:pt x="154002" y="324530"/>
                  <a:pt x="162453" y="328099"/>
                  <a:pt x="169590" y="335235"/>
                </a:cubicBezTo>
                <a:cubicBezTo>
                  <a:pt x="176727" y="342372"/>
                  <a:pt x="180295" y="350823"/>
                  <a:pt x="180295" y="360589"/>
                </a:cubicBezTo>
                <a:cubicBezTo>
                  <a:pt x="180295" y="370355"/>
                  <a:pt x="176727" y="378806"/>
                  <a:pt x="169590" y="385943"/>
                </a:cubicBezTo>
                <a:cubicBezTo>
                  <a:pt x="162453" y="393080"/>
                  <a:pt x="154002" y="396648"/>
                  <a:pt x="144236" y="396648"/>
                </a:cubicBezTo>
                <a:cubicBezTo>
                  <a:pt x="134470" y="396648"/>
                  <a:pt x="126019" y="393080"/>
                  <a:pt x="118882" y="385943"/>
                </a:cubicBezTo>
                <a:cubicBezTo>
                  <a:pt x="111745" y="378806"/>
                  <a:pt x="108177" y="370355"/>
                  <a:pt x="108177" y="360589"/>
                </a:cubicBezTo>
                <a:cubicBezTo>
                  <a:pt x="108177" y="350823"/>
                  <a:pt x="111745" y="342372"/>
                  <a:pt x="118882" y="335235"/>
                </a:cubicBezTo>
                <a:cubicBezTo>
                  <a:pt x="126019" y="328099"/>
                  <a:pt x="134470" y="324530"/>
                  <a:pt x="144236" y="324530"/>
                </a:cubicBezTo>
                <a:close/>
                <a:moveTo>
                  <a:pt x="18030" y="0"/>
                </a:moveTo>
                <a:lnTo>
                  <a:pt x="90148" y="0"/>
                </a:lnTo>
                <a:cubicBezTo>
                  <a:pt x="93153" y="0"/>
                  <a:pt x="95829" y="610"/>
                  <a:pt x="98176" y="1831"/>
                </a:cubicBezTo>
                <a:cubicBezTo>
                  <a:pt x="100524" y="3052"/>
                  <a:pt x="102355" y="4507"/>
                  <a:pt x="103670" y="6198"/>
                </a:cubicBezTo>
                <a:cubicBezTo>
                  <a:pt x="104984" y="7888"/>
                  <a:pt x="106205" y="10189"/>
                  <a:pt x="107332" y="13100"/>
                </a:cubicBezTo>
                <a:cubicBezTo>
                  <a:pt x="108459" y="16010"/>
                  <a:pt x="109210" y="18452"/>
                  <a:pt x="109586" y="20424"/>
                </a:cubicBezTo>
                <a:cubicBezTo>
                  <a:pt x="109961" y="22396"/>
                  <a:pt x="110478" y="25166"/>
                  <a:pt x="111135" y="28734"/>
                </a:cubicBezTo>
                <a:cubicBezTo>
                  <a:pt x="111792" y="32303"/>
                  <a:pt x="112215" y="34744"/>
                  <a:pt x="112403" y="36059"/>
                </a:cubicBezTo>
                <a:lnTo>
                  <a:pt x="450737" y="36059"/>
                </a:lnTo>
                <a:cubicBezTo>
                  <a:pt x="455620" y="36059"/>
                  <a:pt x="459845" y="37843"/>
                  <a:pt x="463414" y="41411"/>
                </a:cubicBezTo>
                <a:cubicBezTo>
                  <a:pt x="466982" y="44980"/>
                  <a:pt x="468766" y="49205"/>
                  <a:pt x="468766" y="54088"/>
                </a:cubicBezTo>
                <a:lnTo>
                  <a:pt x="468766" y="198324"/>
                </a:lnTo>
                <a:cubicBezTo>
                  <a:pt x="468766" y="202831"/>
                  <a:pt x="467217" y="206822"/>
                  <a:pt x="464118" y="210297"/>
                </a:cubicBezTo>
                <a:cubicBezTo>
                  <a:pt x="461019" y="213771"/>
                  <a:pt x="457216" y="215790"/>
                  <a:pt x="452709" y="216353"/>
                </a:cubicBezTo>
                <a:lnTo>
                  <a:pt x="158603" y="250722"/>
                </a:lnTo>
                <a:cubicBezTo>
                  <a:pt x="161045" y="261991"/>
                  <a:pt x="162265" y="268564"/>
                  <a:pt x="162265" y="270442"/>
                </a:cubicBezTo>
                <a:cubicBezTo>
                  <a:pt x="162265" y="273447"/>
                  <a:pt x="160012" y="279457"/>
                  <a:pt x="155504" y="288471"/>
                </a:cubicBezTo>
                <a:lnTo>
                  <a:pt x="414678" y="288471"/>
                </a:lnTo>
                <a:cubicBezTo>
                  <a:pt x="419561" y="288471"/>
                  <a:pt x="423787" y="290255"/>
                  <a:pt x="427355" y="293824"/>
                </a:cubicBezTo>
                <a:cubicBezTo>
                  <a:pt x="430923" y="297392"/>
                  <a:pt x="432707" y="301618"/>
                  <a:pt x="432707" y="306501"/>
                </a:cubicBezTo>
                <a:cubicBezTo>
                  <a:pt x="432707" y="311384"/>
                  <a:pt x="430923" y="315609"/>
                  <a:pt x="427355" y="319178"/>
                </a:cubicBezTo>
                <a:cubicBezTo>
                  <a:pt x="423787" y="322746"/>
                  <a:pt x="419561" y="324530"/>
                  <a:pt x="414678" y="324530"/>
                </a:cubicBezTo>
                <a:lnTo>
                  <a:pt x="396649" y="324530"/>
                </a:lnTo>
                <a:lnTo>
                  <a:pt x="396648" y="324530"/>
                </a:lnTo>
                <a:lnTo>
                  <a:pt x="144236" y="324530"/>
                </a:lnTo>
                <a:lnTo>
                  <a:pt x="126206" y="324530"/>
                </a:lnTo>
                <a:cubicBezTo>
                  <a:pt x="121324" y="324530"/>
                  <a:pt x="117098" y="322746"/>
                  <a:pt x="113530" y="319178"/>
                </a:cubicBezTo>
                <a:cubicBezTo>
                  <a:pt x="109961" y="315609"/>
                  <a:pt x="108177" y="311384"/>
                  <a:pt x="108177" y="306501"/>
                </a:cubicBezTo>
                <a:cubicBezTo>
                  <a:pt x="108177" y="304435"/>
                  <a:pt x="108928" y="301477"/>
                  <a:pt x="110431" y="297627"/>
                </a:cubicBezTo>
                <a:cubicBezTo>
                  <a:pt x="111933" y="293777"/>
                  <a:pt x="113436" y="290397"/>
                  <a:pt x="114938" y="287485"/>
                </a:cubicBezTo>
                <a:cubicBezTo>
                  <a:pt x="116440" y="284574"/>
                  <a:pt x="118459" y="280818"/>
                  <a:pt x="120995" y="276217"/>
                </a:cubicBezTo>
                <a:cubicBezTo>
                  <a:pt x="123530" y="271616"/>
                  <a:pt x="124986" y="268846"/>
                  <a:pt x="125361" y="267907"/>
                </a:cubicBezTo>
                <a:lnTo>
                  <a:pt x="75499" y="36059"/>
                </a:lnTo>
                <a:lnTo>
                  <a:pt x="18030" y="36059"/>
                </a:lnTo>
                <a:cubicBezTo>
                  <a:pt x="13147" y="36059"/>
                  <a:pt x="8921" y="34275"/>
                  <a:pt x="5353" y="30706"/>
                </a:cubicBezTo>
                <a:cubicBezTo>
                  <a:pt x="1784" y="27138"/>
                  <a:pt x="0" y="22912"/>
                  <a:pt x="0" y="18030"/>
                </a:cubicBezTo>
                <a:cubicBezTo>
                  <a:pt x="0" y="13146"/>
                  <a:pt x="1784" y="8921"/>
                  <a:pt x="5353" y="5352"/>
                </a:cubicBezTo>
                <a:cubicBezTo>
                  <a:pt x="8921" y="1784"/>
                  <a:pt x="13147" y="0"/>
                  <a:pt x="1803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5" name="Freeform 305"/>
          <p:cNvSpPr/>
          <p:nvPr/>
        </p:nvSpPr>
        <p:spPr>
          <a:xfrm>
            <a:off x="9704136" y="2856184"/>
            <a:ext cx="907382" cy="713583"/>
          </a:xfrm>
          <a:custGeom>
            <a:avLst/>
            <a:gdLst>
              <a:gd name="connsiteX0" fmla="*/ 426228 w 504826"/>
              <a:gd name="connsiteY0" fmla="*/ 101417 h 396680"/>
              <a:gd name="connsiteX1" fmla="*/ 483697 w 504826"/>
              <a:gd name="connsiteY1" fmla="*/ 151561 h 396680"/>
              <a:gd name="connsiteX2" fmla="*/ 504826 w 504826"/>
              <a:gd name="connsiteY2" fmla="*/ 216354 h 396680"/>
              <a:gd name="connsiteX3" fmla="*/ 484824 w 504826"/>
              <a:gd name="connsiteY3" fmla="*/ 279598 h 396680"/>
              <a:gd name="connsiteX4" fmla="*/ 429891 w 504826"/>
              <a:gd name="connsiteY4" fmla="*/ 329320 h 396680"/>
              <a:gd name="connsiteX5" fmla="*/ 435666 w 504826"/>
              <a:gd name="connsiteY5" fmla="*/ 341716 h 396680"/>
              <a:gd name="connsiteX6" fmla="*/ 442709 w 504826"/>
              <a:gd name="connsiteY6" fmla="*/ 352561 h 396680"/>
              <a:gd name="connsiteX7" fmla="*/ 449047 w 504826"/>
              <a:gd name="connsiteY7" fmla="*/ 360731 h 396680"/>
              <a:gd name="connsiteX8" fmla="*/ 456371 w 504826"/>
              <a:gd name="connsiteY8" fmla="*/ 369042 h 396680"/>
              <a:gd name="connsiteX9" fmla="*/ 462851 w 504826"/>
              <a:gd name="connsiteY9" fmla="*/ 376084 h 396680"/>
              <a:gd name="connsiteX10" fmla="*/ 463977 w 504826"/>
              <a:gd name="connsiteY10" fmla="*/ 377352 h 396680"/>
              <a:gd name="connsiteX11" fmla="*/ 465245 w 504826"/>
              <a:gd name="connsiteY11" fmla="*/ 378761 h 396680"/>
              <a:gd name="connsiteX12" fmla="*/ 466373 w 504826"/>
              <a:gd name="connsiteY12" fmla="*/ 380169 h 396680"/>
              <a:gd name="connsiteX13" fmla="*/ 467359 w 504826"/>
              <a:gd name="connsiteY13" fmla="*/ 381718 h 396680"/>
              <a:gd name="connsiteX14" fmla="*/ 468063 w 504826"/>
              <a:gd name="connsiteY14" fmla="*/ 383127 h 396680"/>
              <a:gd name="connsiteX15" fmla="*/ 468625 w 504826"/>
              <a:gd name="connsiteY15" fmla="*/ 384817 h 396680"/>
              <a:gd name="connsiteX16" fmla="*/ 468767 w 504826"/>
              <a:gd name="connsiteY16" fmla="*/ 386648 h 396680"/>
              <a:gd name="connsiteX17" fmla="*/ 468485 w 504826"/>
              <a:gd name="connsiteY17" fmla="*/ 388479 h 396680"/>
              <a:gd name="connsiteX18" fmla="*/ 464823 w 504826"/>
              <a:gd name="connsiteY18" fmla="*/ 394677 h 396680"/>
              <a:gd name="connsiteX19" fmla="*/ 458625 w 504826"/>
              <a:gd name="connsiteY19" fmla="*/ 396649 h 396680"/>
              <a:gd name="connsiteX20" fmla="*/ 434398 w 504826"/>
              <a:gd name="connsiteY20" fmla="*/ 392142 h 396680"/>
              <a:gd name="connsiteX21" fmla="*/ 356083 w 504826"/>
              <a:gd name="connsiteY21" fmla="*/ 356083 h 396680"/>
              <a:gd name="connsiteX22" fmla="*/ 306502 w 504826"/>
              <a:gd name="connsiteY22" fmla="*/ 360590 h 396680"/>
              <a:gd name="connsiteX23" fmla="*/ 173535 w 504826"/>
              <a:gd name="connsiteY23" fmla="*/ 323404 h 396680"/>
              <a:gd name="connsiteX24" fmla="*/ 198325 w 504826"/>
              <a:gd name="connsiteY24" fmla="*/ 324531 h 396680"/>
              <a:gd name="connsiteX25" fmla="*/ 285373 w 504826"/>
              <a:gd name="connsiteY25" fmla="*/ 311854 h 396680"/>
              <a:gd name="connsiteX26" fmla="*/ 359745 w 504826"/>
              <a:gd name="connsiteY26" fmla="*/ 275514 h 396680"/>
              <a:gd name="connsiteX27" fmla="*/ 413833 w 504826"/>
              <a:gd name="connsiteY27" fmla="*/ 215791 h 396680"/>
              <a:gd name="connsiteX28" fmla="*/ 432708 w 504826"/>
              <a:gd name="connsiteY28" fmla="*/ 144237 h 396680"/>
              <a:gd name="connsiteX29" fmla="*/ 426228 w 504826"/>
              <a:gd name="connsiteY29" fmla="*/ 101417 h 396680"/>
              <a:gd name="connsiteX30" fmla="*/ 198324 w 504826"/>
              <a:gd name="connsiteY30" fmla="*/ 0 h 396680"/>
              <a:gd name="connsiteX31" fmla="*/ 297908 w 504826"/>
              <a:gd name="connsiteY31" fmla="*/ 19297 h 396680"/>
              <a:gd name="connsiteX32" fmla="*/ 370168 w 504826"/>
              <a:gd name="connsiteY32" fmla="*/ 71836 h 396680"/>
              <a:gd name="connsiteX33" fmla="*/ 396648 w 504826"/>
              <a:gd name="connsiteY33" fmla="*/ 144236 h 396680"/>
              <a:gd name="connsiteX34" fmla="*/ 370168 w 504826"/>
              <a:gd name="connsiteY34" fmla="*/ 216635 h 396680"/>
              <a:gd name="connsiteX35" fmla="*/ 297908 w 504826"/>
              <a:gd name="connsiteY35" fmla="*/ 269174 h 396680"/>
              <a:gd name="connsiteX36" fmla="*/ 198324 w 504826"/>
              <a:gd name="connsiteY36" fmla="*/ 288471 h 396680"/>
              <a:gd name="connsiteX37" fmla="*/ 148743 w 504826"/>
              <a:gd name="connsiteY37" fmla="*/ 283964 h 396680"/>
              <a:gd name="connsiteX38" fmla="*/ 70428 w 504826"/>
              <a:gd name="connsiteY38" fmla="*/ 320023 h 396680"/>
              <a:gd name="connsiteX39" fmla="*/ 46201 w 504826"/>
              <a:gd name="connsiteY39" fmla="*/ 324530 h 396680"/>
              <a:gd name="connsiteX40" fmla="*/ 45355 w 504826"/>
              <a:gd name="connsiteY40" fmla="*/ 324530 h 396680"/>
              <a:gd name="connsiteX41" fmla="*/ 39580 w 504826"/>
              <a:gd name="connsiteY41" fmla="*/ 322277 h 396680"/>
              <a:gd name="connsiteX42" fmla="*/ 36341 w 504826"/>
              <a:gd name="connsiteY42" fmla="*/ 316361 h 396680"/>
              <a:gd name="connsiteX43" fmla="*/ 36059 w 504826"/>
              <a:gd name="connsiteY43" fmla="*/ 314530 h 396680"/>
              <a:gd name="connsiteX44" fmla="*/ 36200 w 504826"/>
              <a:gd name="connsiteY44" fmla="*/ 312698 h 396680"/>
              <a:gd name="connsiteX45" fmla="*/ 36763 w 504826"/>
              <a:gd name="connsiteY45" fmla="*/ 311008 h 396680"/>
              <a:gd name="connsiteX46" fmla="*/ 37467 w 504826"/>
              <a:gd name="connsiteY46" fmla="*/ 309600 h 396680"/>
              <a:gd name="connsiteX47" fmla="*/ 38453 w 504826"/>
              <a:gd name="connsiteY47" fmla="*/ 308050 h 396680"/>
              <a:gd name="connsiteX48" fmla="*/ 39580 w 504826"/>
              <a:gd name="connsiteY48" fmla="*/ 306642 h 396680"/>
              <a:gd name="connsiteX49" fmla="*/ 40848 w 504826"/>
              <a:gd name="connsiteY49" fmla="*/ 305233 h 396680"/>
              <a:gd name="connsiteX50" fmla="*/ 41975 w 504826"/>
              <a:gd name="connsiteY50" fmla="*/ 303965 h 396680"/>
              <a:gd name="connsiteX51" fmla="*/ 48454 w 504826"/>
              <a:gd name="connsiteY51" fmla="*/ 296923 h 396680"/>
              <a:gd name="connsiteX52" fmla="*/ 55779 w 504826"/>
              <a:gd name="connsiteY52" fmla="*/ 288612 h 396680"/>
              <a:gd name="connsiteX53" fmla="*/ 62117 w 504826"/>
              <a:gd name="connsiteY53" fmla="*/ 280443 h 396680"/>
              <a:gd name="connsiteX54" fmla="*/ 69160 w 504826"/>
              <a:gd name="connsiteY54" fmla="*/ 269597 h 396680"/>
              <a:gd name="connsiteX55" fmla="*/ 74935 w 504826"/>
              <a:gd name="connsiteY55" fmla="*/ 257202 h 396680"/>
              <a:gd name="connsiteX56" fmla="*/ 20001 w 504826"/>
              <a:gd name="connsiteY56" fmla="*/ 207339 h 396680"/>
              <a:gd name="connsiteX57" fmla="*/ 0 w 504826"/>
              <a:gd name="connsiteY57" fmla="*/ 144236 h 396680"/>
              <a:gd name="connsiteX58" fmla="*/ 26481 w 504826"/>
              <a:gd name="connsiteY58" fmla="*/ 71836 h 396680"/>
              <a:gd name="connsiteX59" fmla="*/ 98739 w 504826"/>
              <a:gd name="connsiteY59" fmla="*/ 19297 h 396680"/>
              <a:gd name="connsiteX60" fmla="*/ 198324 w 504826"/>
              <a:gd name="connsiteY60" fmla="*/ 0 h 3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4826" h="396680">
                <a:moveTo>
                  <a:pt x="426228" y="101417"/>
                </a:moveTo>
                <a:cubicBezTo>
                  <a:pt x="450456" y="114751"/>
                  <a:pt x="469611" y="131466"/>
                  <a:pt x="483697" y="151561"/>
                </a:cubicBezTo>
                <a:cubicBezTo>
                  <a:pt x="497783" y="171656"/>
                  <a:pt x="504826" y="193254"/>
                  <a:pt x="504826" y="216354"/>
                </a:cubicBezTo>
                <a:cubicBezTo>
                  <a:pt x="504826" y="238891"/>
                  <a:pt x="498159" y="259973"/>
                  <a:pt x="484824" y="279598"/>
                </a:cubicBezTo>
                <a:cubicBezTo>
                  <a:pt x="471490" y="299224"/>
                  <a:pt x="453179" y="315798"/>
                  <a:pt x="429891" y="329320"/>
                </a:cubicBezTo>
                <a:cubicBezTo>
                  <a:pt x="431769" y="333828"/>
                  <a:pt x="433694" y="337960"/>
                  <a:pt x="435666" y="341716"/>
                </a:cubicBezTo>
                <a:cubicBezTo>
                  <a:pt x="437638" y="345472"/>
                  <a:pt x="439985" y="349087"/>
                  <a:pt x="442709" y="352561"/>
                </a:cubicBezTo>
                <a:cubicBezTo>
                  <a:pt x="445431" y="356036"/>
                  <a:pt x="447545" y="358759"/>
                  <a:pt x="449047" y="360731"/>
                </a:cubicBezTo>
                <a:cubicBezTo>
                  <a:pt x="450549" y="362703"/>
                  <a:pt x="452991" y="365473"/>
                  <a:pt x="456371" y="369042"/>
                </a:cubicBezTo>
                <a:cubicBezTo>
                  <a:pt x="459752" y="372610"/>
                  <a:pt x="461911" y="374958"/>
                  <a:pt x="462851" y="376084"/>
                </a:cubicBezTo>
                <a:cubicBezTo>
                  <a:pt x="463038" y="376272"/>
                  <a:pt x="463415" y="376695"/>
                  <a:pt x="463977" y="377352"/>
                </a:cubicBezTo>
                <a:cubicBezTo>
                  <a:pt x="464541" y="378010"/>
                  <a:pt x="464963" y="378479"/>
                  <a:pt x="465245" y="378761"/>
                </a:cubicBezTo>
                <a:cubicBezTo>
                  <a:pt x="465527" y="379042"/>
                  <a:pt x="465903" y="379512"/>
                  <a:pt x="466373" y="380169"/>
                </a:cubicBezTo>
                <a:cubicBezTo>
                  <a:pt x="466841" y="380827"/>
                  <a:pt x="467171" y="381343"/>
                  <a:pt x="467359" y="381718"/>
                </a:cubicBezTo>
                <a:cubicBezTo>
                  <a:pt x="467546" y="382094"/>
                  <a:pt x="467781" y="382564"/>
                  <a:pt x="468063" y="383127"/>
                </a:cubicBezTo>
                <a:cubicBezTo>
                  <a:pt x="468345" y="383690"/>
                  <a:pt x="468532" y="384254"/>
                  <a:pt x="468625" y="384817"/>
                </a:cubicBezTo>
                <a:cubicBezTo>
                  <a:pt x="468720" y="385381"/>
                  <a:pt x="468767" y="385991"/>
                  <a:pt x="468767" y="386648"/>
                </a:cubicBezTo>
                <a:cubicBezTo>
                  <a:pt x="468767" y="387306"/>
                  <a:pt x="468673" y="387916"/>
                  <a:pt x="468485" y="388479"/>
                </a:cubicBezTo>
                <a:cubicBezTo>
                  <a:pt x="467921" y="391109"/>
                  <a:pt x="466701" y="393175"/>
                  <a:pt x="464823" y="394677"/>
                </a:cubicBezTo>
                <a:cubicBezTo>
                  <a:pt x="462945" y="396180"/>
                  <a:pt x="460879" y="396837"/>
                  <a:pt x="458625" y="396649"/>
                </a:cubicBezTo>
                <a:cubicBezTo>
                  <a:pt x="449235" y="395334"/>
                  <a:pt x="441159" y="393832"/>
                  <a:pt x="434398" y="392142"/>
                </a:cubicBezTo>
                <a:cubicBezTo>
                  <a:pt x="405476" y="384629"/>
                  <a:pt x="379371" y="372610"/>
                  <a:pt x="356083" y="356083"/>
                </a:cubicBezTo>
                <a:cubicBezTo>
                  <a:pt x="339180" y="359088"/>
                  <a:pt x="322653" y="360590"/>
                  <a:pt x="306502" y="360590"/>
                </a:cubicBezTo>
                <a:cubicBezTo>
                  <a:pt x="255606" y="360590"/>
                  <a:pt x="211283" y="348195"/>
                  <a:pt x="173535" y="323404"/>
                </a:cubicBezTo>
                <a:cubicBezTo>
                  <a:pt x="184427" y="324156"/>
                  <a:pt x="192691" y="324531"/>
                  <a:pt x="198325" y="324531"/>
                </a:cubicBezTo>
                <a:cubicBezTo>
                  <a:pt x="228562" y="324531"/>
                  <a:pt x="257578" y="320306"/>
                  <a:pt x="285373" y="311854"/>
                </a:cubicBezTo>
                <a:cubicBezTo>
                  <a:pt x="313169" y="303403"/>
                  <a:pt x="337959" y="291290"/>
                  <a:pt x="359745" y="275514"/>
                </a:cubicBezTo>
                <a:cubicBezTo>
                  <a:pt x="383221" y="258235"/>
                  <a:pt x="401250" y="238328"/>
                  <a:pt x="413833" y="215791"/>
                </a:cubicBezTo>
                <a:cubicBezTo>
                  <a:pt x="426416" y="193254"/>
                  <a:pt x="432708" y="169403"/>
                  <a:pt x="432708" y="144237"/>
                </a:cubicBezTo>
                <a:cubicBezTo>
                  <a:pt x="432708" y="129776"/>
                  <a:pt x="430549" y="115502"/>
                  <a:pt x="426228" y="101417"/>
                </a:cubicBezTo>
                <a:close/>
                <a:moveTo>
                  <a:pt x="198324" y="0"/>
                </a:moveTo>
                <a:cubicBezTo>
                  <a:pt x="234196" y="0"/>
                  <a:pt x="267390" y="6432"/>
                  <a:pt x="297908" y="19297"/>
                </a:cubicBezTo>
                <a:cubicBezTo>
                  <a:pt x="328428" y="32162"/>
                  <a:pt x="352514" y="49675"/>
                  <a:pt x="370168" y="71836"/>
                </a:cubicBezTo>
                <a:cubicBezTo>
                  <a:pt x="387821" y="93997"/>
                  <a:pt x="396648" y="118130"/>
                  <a:pt x="396648" y="144236"/>
                </a:cubicBezTo>
                <a:cubicBezTo>
                  <a:pt x="396648" y="170341"/>
                  <a:pt x="387821" y="194474"/>
                  <a:pt x="370168" y="216635"/>
                </a:cubicBezTo>
                <a:cubicBezTo>
                  <a:pt x="352514" y="238796"/>
                  <a:pt x="328428" y="256310"/>
                  <a:pt x="297908" y="269174"/>
                </a:cubicBezTo>
                <a:cubicBezTo>
                  <a:pt x="267390" y="282039"/>
                  <a:pt x="234196" y="288471"/>
                  <a:pt x="198324" y="288471"/>
                </a:cubicBezTo>
                <a:cubicBezTo>
                  <a:pt x="182173" y="288471"/>
                  <a:pt x="165646" y="286969"/>
                  <a:pt x="148743" y="283964"/>
                </a:cubicBezTo>
                <a:cubicBezTo>
                  <a:pt x="125455" y="300491"/>
                  <a:pt x="99350" y="312511"/>
                  <a:pt x="70428" y="320023"/>
                </a:cubicBezTo>
                <a:cubicBezTo>
                  <a:pt x="63666" y="321713"/>
                  <a:pt x="55591" y="323216"/>
                  <a:pt x="46201" y="324530"/>
                </a:cubicBezTo>
                <a:lnTo>
                  <a:pt x="45355" y="324530"/>
                </a:lnTo>
                <a:cubicBezTo>
                  <a:pt x="43289" y="324530"/>
                  <a:pt x="41364" y="323779"/>
                  <a:pt x="39580" y="322277"/>
                </a:cubicBezTo>
                <a:cubicBezTo>
                  <a:pt x="37796" y="320774"/>
                  <a:pt x="36716" y="318802"/>
                  <a:pt x="36341" y="316361"/>
                </a:cubicBezTo>
                <a:cubicBezTo>
                  <a:pt x="36153" y="315797"/>
                  <a:pt x="36059" y="315187"/>
                  <a:pt x="36059" y="314530"/>
                </a:cubicBezTo>
                <a:cubicBezTo>
                  <a:pt x="36059" y="313872"/>
                  <a:pt x="36105" y="313262"/>
                  <a:pt x="36200" y="312698"/>
                </a:cubicBezTo>
                <a:cubicBezTo>
                  <a:pt x="36294" y="312135"/>
                  <a:pt x="36482" y="311571"/>
                  <a:pt x="36763" y="311008"/>
                </a:cubicBezTo>
                <a:cubicBezTo>
                  <a:pt x="37045" y="310445"/>
                  <a:pt x="37280" y="309975"/>
                  <a:pt x="37467" y="309600"/>
                </a:cubicBezTo>
                <a:cubicBezTo>
                  <a:pt x="37655" y="309224"/>
                  <a:pt x="37984" y="308707"/>
                  <a:pt x="38453" y="308050"/>
                </a:cubicBezTo>
                <a:cubicBezTo>
                  <a:pt x="38923" y="307393"/>
                  <a:pt x="39299" y="306923"/>
                  <a:pt x="39580" y="306642"/>
                </a:cubicBezTo>
                <a:cubicBezTo>
                  <a:pt x="39862" y="306360"/>
                  <a:pt x="40285" y="305890"/>
                  <a:pt x="40848" y="305233"/>
                </a:cubicBezTo>
                <a:cubicBezTo>
                  <a:pt x="41411" y="304576"/>
                  <a:pt x="41787" y="304153"/>
                  <a:pt x="41975" y="303965"/>
                </a:cubicBezTo>
                <a:cubicBezTo>
                  <a:pt x="42914" y="302839"/>
                  <a:pt x="45073" y="300491"/>
                  <a:pt x="48454" y="296923"/>
                </a:cubicBezTo>
                <a:cubicBezTo>
                  <a:pt x="51835" y="293354"/>
                  <a:pt x="54276" y="290584"/>
                  <a:pt x="55779" y="288612"/>
                </a:cubicBezTo>
                <a:cubicBezTo>
                  <a:pt x="57281" y="286640"/>
                  <a:pt x="59394" y="283917"/>
                  <a:pt x="62117" y="280443"/>
                </a:cubicBezTo>
                <a:cubicBezTo>
                  <a:pt x="64840" y="276968"/>
                  <a:pt x="67188" y="273353"/>
                  <a:pt x="69160" y="269597"/>
                </a:cubicBezTo>
                <a:cubicBezTo>
                  <a:pt x="71132" y="265840"/>
                  <a:pt x="73057" y="261709"/>
                  <a:pt x="74935" y="257202"/>
                </a:cubicBezTo>
                <a:cubicBezTo>
                  <a:pt x="51647" y="243680"/>
                  <a:pt x="33336" y="227058"/>
                  <a:pt x="20001" y="207339"/>
                </a:cubicBezTo>
                <a:cubicBezTo>
                  <a:pt x="6667" y="187619"/>
                  <a:pt x="0" y="166585"/>
                  <a:pt x="0" y="144236"/>
                </a:cubicBezTo>
                <a:cubicBezTo>
                  <a:pt x="0" y="118130"/>
                  <a:pt x="8827" y="93997"/>
                  <a:pt x="26481" y="71836"/>
                </a:cubicBezTo>
                <a:cubicBezTo>
                  <a:pt x="44135" y="49675"/>
                  <a:pt x="68221" y="32162"/>
                  <a:pt x="98739" y="19297"/>
                </a:cubicBezTo>
                <a:cubicBezTo>
                  <a:pt x="129258" y="6432"/>
                  <a:pt x="162453" y="0"/>
                  <a:pt x="1983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423"/>
          <p:cNvSpPr/>
          <p:nvPr/>
        </p:nvSpPr>
        <p:spPr>
          <a:xfrm>
            <a:off x="7551750" y="2883124"/>
            <a:ext cx="769022" cy="659702"/>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375"/>
          <p:cNvSpPr/>
          <p:nvPr/>
        </p:nvSpPr>
        <p:spPr>
          <a:xfrm>
            <a:off x="5454195" y="2865761"/>
            <a:ext cx="520974" cy="694429"/>
          </a:xfrm>
          <a:custGeom>
            <a:avLst/>
            <a:gdLst/>
            <a:ahLst/>
            <a:cxnLst/>
            <a:rect l="l" t="t" r="r" b="b"/>
            <a:pathLst>
              <a:path w="324530" h="432707">
                <a:moveTo>
                  <a:pt x="162265" y="0"/>
                </a:moveTo>
                <a:cubicBezTo>
                  <a:pt x="197010" y="0"/>
                  <a:pt x="226730" y="12348"/>
                  <a:pt x="251427" y="37045"/>
                </a:cubicBezTo>
                <a:cubicBezTo>
                  <a:pt x="276123" y="61742"/>
                  <a:pt x="288472" y="91462"/>
                  <a:pt x="288472" y="126206"/>
                </a:cubicBezTo>
                <a:cubicBezTo>
                  <a:pt x="288472" y="131089"/>
                  <a:pt x="286688" y="135315"/>
                  <a:pt x="283119" y="138883"/>
                </a:cubicBezTo>
                <a:cubicBezTo>
                  <a:pt x="279551" y="142451"/>
                  <a:pt x="275325" y="144236"/>
                  <a:pt x="270442" y="144236"/>
                </a:cubicBezTo>
                <a:lnTo>
                  <a:pt x="252413" y="144236"/>
                </a:lnTo>
                <a:cubicBezTo>
                  <a:pt x="247530" y="144236"/>
                  <a:pt x="243304" y="142451"/>
                  <a:pt x="239736" y="138883"/>
                </a:cubicBezTo>
                <a:cubicBezTo>
                  <a:pt x="236168" y="135315"/>
                  <a:pt x="234383" y="131089"/>
                  <a:pt x="234383" y="126206"/>
                </a:cubicBezTo>
                <a:cubicBezTo>
                  <a:pt x="234383" y="106299"/>
                  <a:pt x="227341" y="89302"/>
                  <a:pt x="213255" y="75217"/>
                </a:cubicBezTo>
                <a:cubicBezTo>
                  <a:pt x="199169" y="61131"/>
                  <a:pt x="182173" y="54088"/>
                  <a:pt x="162265" y="54088"/>
                </a:cubicBezTo>
                <a:cubicBezTo>
                  <a:pt x="142358" y="54088"/>
                  <a:pt x="125361" y="61131"/>
                  <a:pt x="111275" y="75217"/>
                </a:cubicBezTo>
                <a:cubicBezTo>
                  <a:pt x="97190" y="89302"/>
                  <a:pt x="90148" y="106299"/>
                  <a:pt x="90148" y="126206"/>
                </a:cubicBezTo>
                <a:lnTo>
                  <a:pt x="90148" y="216354"/>
                </a:lnTo>
                <a:lnTo>
                  <a:pt x="297486" y="216354"/>
                </a:lnTo>
                <a:cubicBezTo>
                  <a:pt x="304999" y="216354"/>
                  <a:pt x="311384" y="218983"/>
                  <a:pt x="316642" y="224241"/>
                </a:cubicBezTo>
                <a:cubicBezTo>
                  <a:pt x="321901" y="229500"/>
                  <a:pt x="324530" y="235885"/>
                  <a:pt x="324530" y="243398"/>
                </a:cubicBezTo>
                <a:lnTo>
                  <a:pt x="324530" y="405663"/>
                </a:lnTo>
                <a:cubicBezTo>
                  <a:pt x="324530" y="413175"/>
                  <a:pt x="321901" y="419561"/>
                  <a:pt x="316642" y="424819"/>
                </a:cubicBezTo>
                <a:cubicBezTo>
                  <a:pt x="311384" y="430078"/>
                  <a:pt x="304999" y="432707"/>
                  <a:pt x="297486" y="432707"/>
                </a:cubicBezTo>
                <a:lnTo>
                  <a:pt x="27044" y="432707"/>
                </a:lnTo>
                <a:cubicBezTo>
                  <a:pt x="19532" y="432707"/>
                  <a:pt x="13147" y="430078"/>
                  <a:pt x="7888" y="424819"/>
                </a:cubicBezTo>
                <a:cubicBezTo>
                  <a:pt x="2629" y="419561"/>
                  <a:pt x="0" y="413175"/>
                  <a:pt x="0" y="405663"/>
                </a:cubicBezTo>
                <a:lnTo>
                  <a:pt x="0" y="243398"/>
                </a:lnTo>
                <a:cubicBezTo>
                  <a:pt x="0" y="235885"/>
                  <a:pt x="2629" y="229500"/>
                  <a:pt x="7888" y="224241"/>
                </a:cubicBezTo>
                <a:cubicBezTo>
                  <a:pt x="13147" y="218983"/>
                  <a:pt x="19532" y="216354"/>
                  <a:pt x="27044" y="216354"/>
                </a:cubicBezTo>
                <a:lnTo>
                  <a:pt x="36059" y="216354"/>
                </a:lnTo>
                <a:lnTo>
                  <a:pt x="36059" y="126206"/>
                </a:lnTo>
                <a:cubicBezTo>
                  <a:pt x="36059" y="91462"/>
                  <a:pt x="48408" y="61742"/>
                  <a:pt x="73104" y="37045"/>
                </a:cubicBezTo>
                <a:cubicBezTo>
                  <a:pt x="97801" y="12348"/>
                  <a:pt x="127521" y="0"/>
                  <a:pt x="1622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9" name="Group 58"/>
          <p:cNvGrpSpPr/>
          <p:nvPr/>
        </p:nvGrpSpPr>
        <p:grpSpPr>
          <a:xfrm>
            <a:off x="266399" y="4467890"/>
            <a:ext cx="2085184" cy="827795"/>
            <a:chOff x="203098" y="4442758"/>
            <a:chExt cx="2967204" cy="827795"/>
          </a:xfrm>
        </p:grpSpPr>
        <p:sp>
          <p:nvSpPr>
            <p:cNvPr id="60" name="Rectangle 59"/>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Perkenalan</a:t>
              </a:r>
              <a:endParaRPr lang="en-US" sz="1600" b="1" dirty="0">
                <a:solidFill>
                  <a:schemeClr val="tx1">
                    <a:lumMod val="50000"/>
                  </a:schemeClr>
                </a:solidFill>
              </a:endParaRPr>
            </a:p>
          </p:txBody>
        </p:sp>
        <p:sp>
          <p:nvSpPr>
            <p:cNvPr id="61" name="Rectangle 60"/>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katanya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kenal</a:t>
              </a:r>
              <a:r>
                <a:rPr lang="en-US" sz="1400" dirty="0" smtClean="0">
                  <a:solidFill>
                    <a:schemeClr val="tx1">
                      <a:lumMod val="75000"/>
                    </a:schemeClr>
                  </a:solidFill>
                </a:rPr>
                <a:t> </a:t>
              </a:r>
              <a:r>
                <a:rPr lang="en-US" sz="1400" dirty="0" err="1" smtClean="0">
                  <a:solidFill>
                    <a:schemeClr val="tx1">
                      <a:lumMod val="75000"/>
                    </a:schemeClr>
                  </a:solidFill>
                </a:rPr>
                <a:t>maka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sayang</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0" name="Group 29"/>
          <p:cNvGrpSpPr/>
          <p:nvPr/>
        </p:nvGrpSpPr>
        <p:grpSpPr>
          <a:xfrm>
            <a:off x="2478608" y="4467890"/>
            <a:ext cx="2085184" cy="1043239"/>
            <a:chOff x="203098" y="4442758"/>
            <a:chExt cx="2967204" cy="1043239"/>
          </a:xfrm>
        </p:grpSpPr>
        <p:sp>
          <p:nvSpPr>
            <p:cNvPr id="31" name="Rectangle 30"/>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Pemodelan</a:t>
              </a:r>
              <a:r>
                <a:rPr lang="en-US" sz="1600" b="1" dirty="0" smtClean="0">
                  <a:solidFill>
                    <a:schemeClr val="tx1">
                      <a:lumMod val="50000"/>
                    </a:schemeClr>
                  </a:solidFill>
                </a:rPr>
                <a:t> </a:t>
              </a:r>
              <a:r>
                <a:rPr lang="en-US" sz="1600" b="1" dirty="0" err="1" smtClean="0">
                  <a:solidFill>
                    <a:schemeClr val="tx1">
                      <a:lumMod val="50000"/>
                    </a:schemeClr>
                  </a:solidFill>
                </a:rPr>
                <a:t>Prediktif</a:t>
              </a:r>
              <a:endParaRPr lang="en-US" sz="1600" b="1" dirty="0">
                <a:solidFill>
                  <a:schemeClr val="tx1">
                    <a:lumMod val="50000"/>
                  </a:schemeClr>
                </a:solidFill>
              </a:endParaRPr>
            </a:p>
          </p:txBody>
        </p:sp>
        <p:sp>
          <p:nvSpPr>
            <p:cNvPr id="32" name="Rectangle 31"/>
            <p:cNvSpPr/>
            <p:nvPr/>
          </p:nvSpPr>
          <p:spPr>
            <a:xfrm>
              <a:off x="203099" y="4747333"/>
              <a:ext cx="2967203" cy="738664"/>
            </a:xfrm>
            <a:prstGeom prst="rect">
              <a:avLst/>
            </a:prstGeom>
          </p:spPr>
          <p:txBody>
            <a:bodyPr wrap="square">
              <a:spAutoFit/>
            </a:bodyPr>
            <a:lstStyle/>
            <a:p>
              <a:r>
                <a:rPr lang="en-US" sz="1400" dirty="0" err="1" smtClean="0">
                  <a:solidFill>
                    <a:schemeClr val="tx1">
                      <a:lumMod val="75000"/>
                    </a:schemeClr>
                  </a:solidFill>
                </a:rPr>
                <a:t>Gambaran</a:t>
              </a:r>
              <a:r>
                <a:rPr lang="en-US" sz="1400" dirty="0" smtClean="0">
                  <a:solidFill>
                    <a:schemeClr val="tx1">
                      <a:lumMod val="75000"/>
                    </a:schemeClr>
                  </a:solidFill>
                </a:rPr>
                <a:t> </a:t>
              </a:r>
              <a:r>
                <a:rPr lang="en-US" sz="1400" dirty="0" err="1" smtClean="0">
                  <a:solidFill>
                    <a:schemeClr val="tx1">
                      <a:lumMod val="75000"/>
                    </a:schemeClr>
                  </a:solidFill>
                </a:rPr>
                <a:t>umum</a:t>
              </a:r>
              <a:r>
                <a:rPr lang="en-US" sz="1400" dirty="0" smtClean="0">
                  <a:solidFill>
                    <a:schemeClr val="tx1">
                      <a:lumMod val="75000"/>
                    </a:schemeClr>
                  </a:solidFill>
                </a:rPr>
                <a:t> </a:t>
              </a:r>
              <a:r>
                <a:rPr lang="en-US" sz="1400" dirty="0" err="1" smtClean="0">
                  <a:solidFill>
                    <a:schemeClr val="tx1">
                      <a:lumMod val="75000"/>
                    </a:schemeClr>
                  </a:solidFill>
                </a:rPr>
                <a:t>tentang</a:t>
              </a:r>
              <a:r>
                <a:rPr lang="en-US" sz="1400" dirty="0" smtClean="0">
                  <a:solidFill>
                    <a:schemeClr val="tx1">
                      <a:lumMod val="75000"/>
                    </a:schemeClr>
                  </a:solidFill>
                </a:rPr>
                <a:t> </a:t>
              </a:r>
              <a:r>
                <a:rPr lang="en-US" sz="1400" dirty="0" err="1" smtClean="0">
                  <a:solidFill>
                    <a:schemeClr val="tx1">
                      <a:lumMod val="75000"/>
                    </a:schemeClr>
                  </a:solidFill>
                </a:rPr>
                <a:t>pemodelan</a:t>
              </a:r>
              <a:r>
                <a:rPr lang="en-US" sz="1400" dirty="0" smtClean="0">
                  <a:solidFill>
                    <a:schemeClr val="tx1">
                      <a:lumMod val="75000"/>
                    </a:schemeClr>
                  </a:solidFill>
                </a:rPr>
                <a:t> </a:t>
              </a:r>
              <a:r>
                <a:rPr lang="en-US" sz="1400" dirty="0" err="1" smtClean="0">
                  <a:solidFill>
                    <a:schemeClr val="tx1">
                      <a:lumMod val="75000"/>
                    </a:schemeClr>
                  </a:solidFill>
                </a:rPr>
                <a:t>prediktif</a:t>
              </a:r>
              <a:r>
                <a:rPr lang="en-US" sz="1400" dirty="0" smtClean="0">
                  <a:solidFill>
                    <a:schemeClr val="tx1">
                      <a:lumMod val="75000"/>
                    </a:schemeClr>
                  </a:solidFill>
                </a:rPr>
                <a:t> </a:t>
              </a:r>
              <a:r>
                <a:rPr lang="en-US" sz="1400" dirty="0" err="1" smtClean="0">
                  <a:solidFill>
                    <a:schemeClr val="tx1">
                      <a:lumMod val="75000"/>
                    </a:schemeClr>
                  </a:solidFill>
                </a:rPr>
                <a:t>dan</a:t>
              </a:r>
              <a:r>
                <a:rPr lang="en-US" sz="1400" dirty="0" smtClean="0">
                  <a:solidFill>
                    <a:schemeClr val="tx1">
                      <a:lumMod val="75000"/>
                    </a:schemeClr>
                  </a:solidFill>
                </a:rPr>
                <a:t> </a:t>
              </a:r>
              <a:r>
                <a:rPr lang="en-US" sz="1400" dirty="0" err="1" smtClean="0">
                  <a:solidFill>
                    <a:schemeClr val="tx1">
                      <a:lumMod val="75000"/>
                    </a:schemeClr>
                  </a:solidFill>
                </a:rPr>
                <a:t>tahapan-tahapannya</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3" name="Group 32"/>
          <p:cNvGrpSpPr/>
          <p:nvPr/>
        </p:nvGrpSpPr>
        <p:grpSpPr>
          <a:xfrm>
            <a:off x="4871511" y="4450901"/>
            <a:ext cx="2085184" cy="1258682"/>
            <a:chOff x="203098" y="4442758"/>
            <a:chExt cx="2967204" cy="1258682"/>
          </a:xfrm>
        </p:grpSpPr>
        <p:sp>
          <p:nvSpPr>
            <p:cNvPr id="34" name="Rectangle 33"/>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Perlu</a:t>
              </a:r>
              <a:r>
                <a:rPr lang="en-US" sz="1600" b="1" dirty="0" smtClean="0">
                  <a:solidFill>
                    <a:schemeClr val="tx1">
                      <a:lumMod val="50000"/>
                    </a:schemeClr>
                  </a:solidFill>
                </a:rPr>
                <a:t> </a:t>
              </a:r>
              <a:r>
                <a:rPr lang="en-US" sz="1600" b="1" dirty="0" err="1" smtClean="0">
                  <a:solidFill>
                    <a:schemeClr val="tx1">
                      <a:lumMod val="50000"/>
                    </a:schemeClr>
                  </a:solidFill>
                </a:rPr>
                <a:t>Eksplorasi</a:t>
              </a:r>
              <a:r>
                <a:rPr lang="en-US" sz="1600" b="1" dirty="0" smtClean="0">
                  <a:solidFill>
                    <a:schemeClr val="tx1">
                      <a:lumMod val="50000"/>
                    </a:schemeClr>
                  </a:solidFill>
                </a:rPr>
                <a:t>?</a:t>
              </a:r>
              <a:endParaRPr lang="en-US" sz="1600" b="1" dirty="0">
                <a:solidFill>
                  <a:schemeClr val="tx1">
                    <a:lumMod val="50000"/>
                  </a:schemeClr>
                </a:solidFill>
              </a:endParaRPr>
            </a:p>
          </p:txBody>
        </p:sp>
        <p:sp>
          <p:nvSpPr>
            <p:cNvPr id="35" name="Rectangle 34"/>
            <p:cNvSpPr/>
            <p:nvPr/>
          </p:nvSpPr>
          <p:spPr>
            <a:xfrm>
              <a:off x="203099" y="4747333"/>
              <a:ext cx="2967203" cy="954107"/>
            </a:xfrm>
            <a:prstGeom prst="rect">
              <a:avLst/>
            </a:prstGeom>
          </p:spPr>
          <p:txBody>
            <a:bodyPr wrap="square">
              <a:spAutoFit/>
            </a:bodyPr>
            <a:lstStyle/>
            <a:p>
              <a:r>
                <a:rPr lang="en-US" sz="1400" dirty="0" err="1" smtClean="0">
                  <a:solidFill>
                    <a:schemeClr val="tx1">
                      <a:lumMod val="75000"/>
                    </a:schemeClr>
                  </a:solidFill>
                </a:rPr>
                <a:t>Diskusi</a:t>
              </a:r>
              <a:r>
                <a:rPr lang="en-US" sz="1400" dirty="0" smtClean="0">
                  <a:solidFill>
                    <a:schemeClr val="tx1">
                      <a:lumMod val="75000"/>
                    </a:schemeClr>
                  </a:solidFill>
                </a:rPr>
                <a:t> </a:t>
              </a:r>
              <a:r>
                <a:rPr lang="en-US" sz="1400" dirty="0" err="1" smtClean="0">
                  <a:solidFill>
                    <a:schemeClr val="tx1">
                      <a:lumMod val="75000"/>
                    </a:schemeClr>
                  </a:solidFill>
                </a:rPr>
                <a:t>mengenai</a:t>
              </a:r>
              <a:r>
                <a:rPr lang="en-US" sz="1400" dirty="0" smtClean="0">
                  <a:solidFill>
                    <a:schemeClr val="tx1">
                      <a:lumMod val="75000"/>
                    </a:schemeClr>
                  </a:solidFill>
                </a:rPr>
                <a:t> </a:t>
              </a:r>
              <a:r>
                <a:rPr lang="en-US" sz="1400" dirty="0" err="1" smtClean="0">
                  <a:solidFill>
                    <a:schemeClr val="tx1">
                      <a:lumMod val="75000"/>
                    </a:schemeClr>
                  </a:solidFill>
                </a:rPr>
                <a:t>pentingnya</a:t>
              </a:r>
              <a:r>
                <a:rPr lang="en-US" sz="1400" dirty="0" smtClean="0">
                  <a:solidFill>
                    <a:schemeClr val="tx1">
                      <a:lumMod val="75000"/>
                    </a:schemeClr>
                  </a:solidFill>
                </a:rPr>
                <a:t> </a:t>
              </a:r>
              <a:r>
                <a:rPr lang="en-US" sz="1400" dirty="0" err="1" smtClean="0">
                  <a:solidFill>
                    <a:schemeClr val="tx1">
                      <a:lumMod val="75000"/>
                    </a:schemeClr>
                  </a:solidFill>
                </a:rPr>
                <a:t>eksplorasi</a:t>
              </a:r>
              <a:r>
                <a:rPr lang="en-US" sz="1400" dirty="0" smtClean="0">
                  <a:solidFill>
                    <a:schemeClr val="tx1">
                      <a:lumMod val="75000"/>
                    </a:schemeClr>
                  </a:solidFill>
                </a:rPr>
                <a:t> </a:t>
              </a:r>
              <a:r>
                <a:rPr lang="en-US" sz="1400" dirty="0" err="1" smtClean="0">
                  <a:solidFill>
                    <a:schemeClr val="tx1">
                      <a:lumMod val="75000"/>
                    </a:schemeClr>
                  </a:solidFill>
                </a:rPr>
                <a:t>dalam</a:t>
              </a:r>
              <a:r>
                <a:rPr lang="en-US" sz="1400" dirty="0" smtClean="0">
                  <a:solidFill>
                    <a:schemeClr val="tx1">
                      <a:lumMod val="75000"/>
                    </a:schemeClr>
                  </a:solidFill>
                </a:rPr>
                <a:t> </a:t>
              </a:r>
              <a:r>
                <a:rPr lang="en-US" sz="1400" dirty="0" err="1" smtClean="0">
                  <a:solidFill>
                    <a:schemeClr val="tx1">
                      <a:lumMod val="75000"/>
                    </a:schemeClr>
                  </a:solidFill>
                </a:rPr>
                <a:t>pemodelan</a:t>
              </a:r>
              <a:r>
                <a:rPr lang="en-US" sz="1400" dirty="0" smtClean="0">
                  <a:solidFill>
                    <a:schemeClr val="tx1">
                      <a:lumMod val="75000"/>
                    </a:schemeClr>
                  </a:solidFill>
                </a:rPr>
                <a:t> </a:t>
              </a:r>
              <a:r>
                <a:rPr lang="en-US" sz="1400" dirty="0" err="1" smtClean="0">
                  <a:solidFill>
                    <a:schemeClr val="tx1">
                      <a:lumMod val="75000"/>
                    </a:schemeClr>
                  </a:solidFill>
                </a:rPr>
                <a:t>prediktif</a:t>
              </a:r>
              <a:endParaRPr lang="en-US" sz="1400" dirty="0">
                <a:solidFill>
                  <a:schemeClr val="tx1">
                    <a:lumMod val="75000"/>
                  </a:schemeClr>
                </a:solidFill>
              </a:endParaRPr>
            </a:p>
          </p:txBody>
        </p:sp>
      </p:grpSp>
      <p:grpSp>
        <p:nvGrpSpPr>
          <p:cNvPr id="36" name="Group 35"/>
          <p:cNvGrpSpPr/>
          <p:nvPr/>
        </p:nvGrpSpPr>
        <p:grpSpPr>
          <a:xfrm>
            <a:off x="6956695" y="4452554"/>
            <a:ext cx="2085184" cy="827795"/>
            <a:chOff x="203098" y="4442758"/>
            <a:chExt cx="2967204" cy="827795"/>
          </a:xfrm>
        </p:grpSpPr>
        <p:sp>
          <p:nvSpPr>
            <p:cNvPr id="37" name="Rectangle 36"/>
            <p:cNvSpPr/>
            <p:nvPr/>
          </p:nvSpPr>
          <p:spPr>
            <a:xfrm>
              <a:off x="203098" y="4442758"/>
              <a:ext cx="2967203" cy="338554"/>
            </a:xfrm>
            <a:prstGeom prst="rect">
              <a:avLst/>
            </a:prstGeom>
            <a:noFill/>
          </p:spPr>
          <p:txBody>
            <a:bodyPr wrap="square" anchor="b">
              <a:spAutoFit/>
            </a:bodyPr>
            <a:lstStyle/>
            <a:p>
              <a:pPr algn="just"/>
              <a:r>
                <a:rPr lang="en-US" sz="1600" b="1" dirty="0" smtClean="0">
                  <a:solidFill>
                    <a:schemeClr val="tx1">
                      <a:lumMod val="50000"/>
                    </a:schemeClr>
                  </a:solidFill>
                </a:rPr>
                <a:t>Hands-On Session</a:t>
              </a:r>
              <a:endParaRPr lang="en-US" sz="1600" b="1" dirty="0">
                <a:solidFill>
                  <a:schemeClr val="tx1">
                    <a:lumMod val="50000"/>
                  </a:schemeClr>
                </a:solidFill>
              </a:endParaRPr>
            </a:p>
          </p:txBody>
        </p:sp>
        <p:sp>
          <p:nvSpPr>
            <p:cNvPr id="38" name="Rectangle 37"/>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Sesi</a:t>
              </a:r>
              <a:r>
                <a:rPr lang="en-US" sz="1400" dirty="0" smtClean="0">
                  <a:solidFill>
                    <a:schemeClr val="tx1">
                      <a:lumMod val="75000"/>
                    </a:schemeClr>
                  </a:solidFill>
                </a:rPr>
                <a:t> </a:t>
              </a:r>
              <a:r>
                <a:rPr lang="en-US" sz="1400" dirty="0" err="1" smtClean="0">
                  <a:solidFill>
                    <a:schemeClr val="tx1">
                      <a:lumMod val="75000"/>
                    </a:schemeClr>
                  </a:solidFill>
                </a:rPr>
                <a:t>praktek</a:t>
              </a:r>
              <a:r>
                <a:rPr lang="en-US" sz="1400" dirty="0" smtClean="0">
                  <a:solidFill>
                    <a:schemeClr val="tx1">
                      <a:lumMod val="75000"/>
                    </a:schemeClr>
                  </a:solidFill>
                </a:rPr>
                <a:t> </a:t>
              </a:r>
              <a:r>
                <a:rPr lang="en-US" sz="1400" dirty="0" err="1" smtClean="0">
                  <a:solidFill>
                    <a:schemeClr val="tx1">
                      <a:lumMod val="75000"/>
                    </a:schemeClr>
                  </a:solidFill>
                </a:rPr>
                <a:t>penyelesaian</a:t>
              </a:r>
              <a:r>
                <a:rPr lang="en-US" sz="1400" dirty="0" smtClean="0">
                  <a:solidFill>
                    <a:schemeClr val="tx1">
                      <a:lumMod val="75000"/>
                    </a:schemeClr>
                  </a:solidFill>
                </a:rPr>
                <a:t> </a:t>
              </a:r>
              <a:r>
                <a:rPr lang="en-US" sz="1400" dirty="0" err="1" smtClean="0">
                  <a:solidFill>
                    <a:schemeClr val="tx1">
                      <a:lumMod val="75000"/>
                    </a:schemeClr>
                  </a:solidFill>
                </a:rPr>
                <a:t>kasus</a:t>
              </a:r>
              <a:endParaRPr lang="en-US" sz="1400" dirty="0">
                <a:solidFill>
                  <a:schemeClr val="tx1">
                    <a:lumMod val="75000"/>
                  </a:schemeClr>
                </a:solidFill>
              </a:endParaRPr>
            </a:p>
          </p:txBody>
        </p:sp>
      </p:grpSp>
      <p:grpSp>
        <p:nvGrpSpPr>
          <p:cNvPr id="39" name="Group 38"/>
          <p:cNvGrpSpPr/>
          <p:nvPr/>
        </p:nvGrpSpPr>
        <p:grpSpPr>
          <a:xfrm>
            <a:off x="9214431" y="4221669"/>
            <a:ext cx="2485955" cy="858573"/>
            <a:chOff x="203098" y="4196537"/>
            <a:chExt cx="2967204" cy="858573"/>
          </a:xfrm>
        </p:grpSpPr>
        <p:sp>
          <p:nvSpPr>
            <p:cNvPr id="40" name="Rectangle 39"/>
            <p:cNvSpPr/>
            <p:nvPr/>
          </p:nvSpPr>
          <p:spPr>
            <a:xfrm>
              <a:off x="203098" y="4196537"/>
              <a:ext cx="2967203" cy="584775"/>
            </a:xfrm>
            <a:prstGeom prst="rect">
              <a:avLst/>
            </a:prstGeom>
            <a:noFill/>
          </p:spPr>
          <p:txBody>
            <a:bodyPr wrap="square" anchor="b">
              <a:spAutoFit/>
            </a:bodyPr>
            <a:lstStyle/>
            <a:p>
              <a:pPr algn="just"/>
              <a:r>
                <a:rPr lang="en-US" sz="1600" b="1" dirty="0" err="1" smtClean="0">
                  <a:solidFill>
                    <a:schemeClr val="tx1">
                      <a:lumMod val="50000"/>
                    </a:schemeClr>
                  </a:solidFill>
                </a:rPr>
                <a:t>Pembelajaran</a:t>
              </a:r>
              <a:r>
                <a:rPr lang="en-US" sz="1600" b="1" dirty="0" smtClean="0">
                  <a:solidFill>
                    <a:schemeClr val="tx1">
                      <a:lumMod val="50000"/>
                    </a:schemeClr>
                  </a:solidFill>
                </a:rPr>
                <a:t> </a:t>
              </a:r>
              <a:r>
                <a:rPr lang="en-US" sz="1600" b="1" dirty="0" err="1" smtClean="0">
                  <a:solidFill>
                    <a:schemeClr val="tx1">
                      <a:lumMod val="50000"/>
                    </a:schemeClr>
                  </a:solidFill>
                </a:rPr>
                <a:t>Statistika</a:t>
              </a:r>
              <a:endParaRPr lang="en-US" sz="1600" b="1" dirty="0">
                <a:solidFill>
                  <a:schemeClr val="tx1">
                    <a:lumMod val="50000"/>
                  </a:schemeClr>
                </a:solidFill>
              </a:endParaRPr>
            </a:p>
          </p:txBody>
        </p:sp>
        <p:sp>
          <p:nvSpPr>
            <p:cNvPr id="41" name="Rectangle 40"/>
            <p:cNvSpPr/>
            <p:nvPr/>
          </p:nvSpPr>
          <p:spPr>
            <a:xfrm>
              <a:off x="203099" y="4747333"/>
              <a:ext cx="2967203" cy="307777"/>
            </a:xfrm>
            <a:prstGeom prst="rect">
              <a:avLst/>
            </a:prstGeom>
          </p:spPr>
          <p:txBody>
            <a:bodyPr wrap="square">
              <a:spAutoFit/>
            </a:bodyPr>
            <a:lstStyle/>
            <a:p>
              <a:r>
                <a:rPr lang="en-US" sz="1400" dirty="0" err="1" smtClean="0">
                  <a:solidFill>
                    <a:schemeClr val="tx1">
                      <a:lumMod val="75000"/>
                    </a:schemeClr>
                  </a:solidFill>
                </a:rPr>
                <a:t>sekaligus</a:t>
              </a:r>
              <a:r>
                <a:rPr lang="en-US" sz="1400" dirty="0" smtClean="0">
                  <a:solidFill>
                    <a:schemeClr val="tx1">
                      <a:lumMod val="75000"/>
                    </a:schemeClr>
                  </a:solidFill>
                </a:rPr>
                <a:t> </a:t>
              </a:r>
              <a:r>
                <a:rPr lang="en-US" sz="1400" dirty="0" err="1" smtClean="0">
                  <a:solidFill>
                    <a:schemeClr val="tx1">
                      <a:lumMod val="75000"/>
                    </a:schemeClr>
                  </a:solidFill>
                </a:rPr>
                <a:t>sesi</a:t>
              </a:r>
              <a:r>
                <a:rPr lang="en-US" sz="1400" dirty="0" smtClean="0">
                  <a:solidFill>
                    <a:schemeClr val="tx1">
                      <a:lumMod val="75000"/>
                    </a:schemeClr>
                  </a:solidFill>
                </a:rPr>
                <a:t> </a:t>
              </a:r>
              <a:r>
                <a:rPr lang="en-US" sz="1400" dirty="0" err="1" smtClean="0">
                  <a:solidFill>
                    <a:schemeClr val="tx1">
                      <a:lumMod val="75000"/>
                    </a:schemeClr>
                  </a:solidFill>
                </a:rPr>
                <a:t>penutup</a:t>
              </a:r>
              <a:endParaRPr lang="en-US" sz="1400" dirty="0">
                <a:solidFill>
                  <a:schemeClr val="tx1">
                    <a:lumMod val="75000"/>
                  </a:schemeClr>
                </a:solidFill>
              </a:endParaRPr>
            </a:p>
          </p:txBody>
        </p:sp>
      </p:grpSp>
      <p:sp>
        <p:nvSpPr>
          <p:cNvPr id="20" name="Subtitle 19"/>
          <p:cNvSpPr>
            <a:spLocks noGrp="1"/>
          </p:cNvSpPr>
          <p:nvPr>
            <p:ph type="subTitle" idx="1"/>
          </p:nvPr>
        </p:nvSpPr>
        <p:spPr/>
        <p:txBody>
          <a:bodyPr/>
          <a:lstStyle/>
          <a:p>
            <a:endParaRPr lang="en-US"/>
          </a:p>
        </p:txBody>
      </p:sp>
      <p:sp>
        <p:nvSpPr>
          <p:cNvPr id="3" name="TextBox 2"/>
          <p:cNvSpPr txBox="1"/>
          <p:nvPr/>
        </p:nvSpPr>
        <p:spPr>
          <a:xfrm>
            <a:off x="2630492" y="6061925"/>
            <a:ext cx="6998724" cy="461665"/>
          </a:xfrm>
          <a:prstGeom prst="rect">
            <a:avLst/>
          </a:prstGeom>
          <a:noFill/>
        </p:spPr>
        <p:txBody>
          <a:bodyPr wrap="square" rtlCol="0">
            <a:spAutoFit/>
          </a:bodyPr>
          <a:lstStyle/>
          <a:p>
            <a:r>
              <a:rPr lang="en-US" sz="2400" dirty="0" smtClean="0"/>
              <a:t>slide </a:t>
            </a:r>
            <a:r>
              <a:rPr lang="en-US" sz="2400" dirty="0" err="1" smtClean="0"/>
              <a:t>tersedia</a:t>
            </a:r>
            <a:r>
              <a:rPr lang="en-US" sz="2400" dirty="0" smtClean="0"/>
              <a:t> di </a:t>
            </a:r>
            <a:r>
              <a:rPr lang="en-US" sz="2400" dirty="0" smtClean="0">
                <a:hlinkClick r:id="rId3"/>
              </a:rPr>
              <a:t>http://github.com/bagusco/UNP</a:t>
            </a:r>
            <a:r>
              <a:rPr lang="en-US" sz="2400" dirty="0" smtClean="0"/>
              <a:t> </a:t>
            </a:r>
            <a:endParaRPr lang="en-US" sz="2400" dirty="0"/>
          </a:p>
        </p:txBody>
      </p:sp>
    </p:spTree>
    <p:extLst>
      <p:ext uri="{BB962C8B-B14F-4D97-AF65-F5344CB8AC3E}">
        <p14:creationId xmlns:p14="http://schemas.microsoft.com/office/powerpoint/2010/main" val="323455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#1</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34440" y="1880489"/>
            <a:ext cx="10515600" cy="4351338"/>
          </a:xfrm>
        </p:spPr>
        <p:txBody>
          <a:bodyPr/>
          <a:lstStyle/>
          <a:p>
            <a:r>
              <a:rPr lang="en-US" dirty="0" err="1" smtClean="0">
                <a:latin typeface="Avenir Next Cyr W04 Demi" panose="020B0703020202020204" pitchFamily="34" charset="0"/>
              </a:rPr>
              <a:t>Banyak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praktisi</a:t>
            </a:r>
            <a:r>
              <a:rPr lang="en-US" dirty="0" smtClean="0">
                <a:latin typeface="Avenir Next Cyr W04 Demi" panose="020B0703020202020204" pitchFamily="34" charset="0"/>
              </a:rPr>
              <a:t> yang </a:t>
            </a:r>
            <a:r>
              <a:rPr lang="en-US" dirty="0" err="1" smtClean="0">
                <a:latin typeface="Avenir Next Cyr W04 Demi" panose="020B0703020202020204" pitchFamily="34" charset="0"/>
              </a:rPr>
              <a:t>melewatkan</a:t>
            </a:r>
            <a:r>
              <a:rPr lang="en-US" dirty="0" smtClean="0">
                <a:latin typeface="Avenir Next Cyr W04 Demi" panose="020B0703020202020204" pitchFamily="34" charset="0"/>
              </a:rPr>
              <a:t> proses </a:t>
            </a:r>
            <a:r>
              <a:rPr lang="en-US" dirty="0" err="1" smtClean="0">
                <a:latin typeface="Avenir Next Cyr W04 Demi" panose="020B0703020202020204" pitchFamily="34" charset="0"/>
              </a:rPr>
              <a:t>eksplorasi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cenderung</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loncat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tahapan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pemodelan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atau</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analisis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akhir</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lainnya</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654217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Kantor </a:t>
            </a:r>
            <a:r>
              <a:rPr lang="en-US" dirty="0" err="1" smtClean="0">
                <a:latin typeface="Avenir Next Cyr W04 Demi" panose="020B0703020202020204" pitchFamily="34" charset="0"/>
              </a:rPr>
              <a:t>Kementerian</a:t>
            </a:r>
            <a:endParaRPr lang="en-US" dirty="0">
              <a:latin typeface="Avenir Next Cyr W04 Demi" panose="020B0703020202020204" pitchFamily="34" charset="0"/>
            </a:endParaRPr>
          </a:p>
        </p:txBody>
      </p:sp>
      <p:sp>
        <p:nvSpPr>
          <p:cNvPr id="3" name="Content Placeholder 2"/>
          <p:cNvSpPr>
            <a:spLocks noGrp="1"/>
          </p:cNvSpPr>
          <p:nvPr>
            <p:ph idx="1"/>
          </p:nvPr>
        </p:nvSpPr>
        <p:spPr/>
        <p:txBody>
          <a:bodyPr>
            <a:normAutofit/>
          </a:bodyPr>
          <a:lstStyle/>
          <a:p>
            <a:r>
              <a:rPr lang="en-US" sz="2400" dirty="0" err="1" smtClean="0">
                <a:latin typeface="Avenir Next Cyr W04 Demi" panose="020B0703020202020204" pitchFamily="34" charset="0"/>
              </a:rPr>
              <a:t>Ingin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melihat</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efektifitas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impor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cabe</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terhadap</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pengendalian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harga</a:t>
            </a:r>
            <a:endParaRPr lang="en-US" sz="2400" dirty="0" smtClean="0">
              <a:latin typeface="Avenir Next Cyr W04 Demi" panose="020B0703020202020204" pitchFamily="34" charset="0"/>
            </a:endParaRPr>
          </a:p>
          <a:p>
            <a:r>
              <a:rPr lang="en-US" sz="2400" dirty="0" smtClean="0">
                <a:latin typeface="Avenir Next Cyr W04 Demi" panose="020B0703020202020204" pitchFamily="34" charset="0"/>
              </a:rPr>
              <a:t>Data </a:t>
            </a:r>
            <a:r>
              <a:rPr lang="en-US" sz="2400" dirty="0" err="1" smtClean="0">
                <a:latin typeface="Avenir Next Cyr W04 Demi" panose="020B0703020202020204" pitchFamily="34" charset="0"/>
              </a:rPr>
              <a:t>dikumpulkan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berbagai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sumber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lintas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instansi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berbagai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tahun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publikasi</a:t>
            </a:r>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yang </a:t>
            </a:r>
            <a:r>
              <a:rPr lang="en-US" sz="2400" dirty="0" err="1" smtClean="0">
                <a:latin typeface="Avenir Next Cyr W04 Demi" panose="020B0703020202020204" pitchFamily="34" charset="0"/>
              </a:rPr>
              <a:t>digunakan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Regresi</a:t>
            </a:r>
            <a:endParaRPr lang="en-US" sz="2400" dirty="0" smtClean="0">
              <a:latin typeface="Avenir Next Cyr W04 Demi" panose="020B0703020202020204" pitchFamily="34" charset="0"/>
            </a:endParaRPr>
          </a:p>
          <a:p>
            <a:pPr lvl="1"/>
            <a:r>
              <a:rPr lang="en-US" sz="2000" dirty="0" smtClean="0">
                <a:latin typeface="Avenir Next Cyr W04 Demi" panose="020B0703020202020204" pitchFamily="34" charset="0"/>
              </a:rPr>
              <a:t>Y: </a:t>
            </a:r>
            <a:r>
              <a:rPr lang="en-US" sz="2000" dirty="0" err="1" smtClean="0">
                <a:latin typeface="Avenir Next Cyr W04 Demi" panose="020B0703020202020204" pitchFamily="34" charset="0"/>
              </a:rPr>
              <a:t>harga</a:t>
            </a:r>
            <a:endParaRPr lang="en-US" sz="2000" dirty="0" smtClean="0">
              <a:latin typeface="Avenir Next Cyr W04 Demi" panose="020B0703020202020204" pitchFamily="34" charset="0"/>
            </a:endParaRPr>
          </a:p>
          <a:p>
            <a:pPr lvl="1"/>
            <a:r>
              <a:rPr lang="en-US" sz="2000" dirty="0" smtClean="0">
                <a:latin typeface="Avenir Next Cyr W04 Demi" panose="020B0703020202020204" pitchFamily="34" charset="0"/>
              </a:rPr>
              <a:t>X: volume </a:t>
            </a:r>
            <a:r>
              <a:rPr lang="en-US" sz="2000" dirty="0" err="1" smtClean="0">
                <a:latin typeface="Avenir Next Cyr W04 Demi" panose="020B0703020202020204" pitchFamily="34" charset="0"/>
              </a:rPr>
              <a:t>impor</a:t>
            </a:r>
            <a:endParaRPr lang="en-US" sz="20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bingung</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kok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kebalik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teori</a:t>
            </a:r>
            <a:r>
              <a:rPr lang="en-US" sz="2400" dirty="0">
                <a:latin typeface="Avenir Next Cyr W04 Demi" panose="020B0703020202020204" pitchFamily="34" charset="0"/>
              </a:rPr>
              <a:t> </a:t>
            </a:r>
            <a:r>
              <a:rPr lang="en-US" sz="2400" dirty="0" err="1" smtClean="0">
                <a:latin typeface="Avenir Next Cyr W04 Demi" panose="020B0703020202020204" pitchFamily="34" charset="0"/>
              </a:rPr>
              <a:t>ya</a:t>
            </a:r>
            <a:r>
              <a:rPr lang="en-US" sz="2400" dirty="0" smtClean="0">
                <a:latin typeface="Avenir Next Cyr W04 Demi" panose="020B0703020202020204" pitchFamily="34" charset="0"/>
              </a:rPr>
              <a:t>?</a:t>
            </a:r>
            <a:endParaRPr lang="en-US" sz="2400" dirty="0">
              <a:latin typeface="Avenir Next Cyr W04 Demi" panose="020B0703020202020204" pitchFamily="34" charset="0"/>
            </a:endParaRPr>
          </a:p>
        </p:txBody>
      </p:sp>
    </p:spTree>
    <p:extLst>
      <p:ext uri="{BB962C8B-B14F-4D97-AF65-F5344CB8AC3E}">
        <p14:creationId xmlns:p14="http://schemas.microsoft.com/office/powerpoint/2010/main" val="73227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hart 5"/>
          <p:cNvGraphicFramePr/>
          <p:nvPr/>
        </p:nvGraphicFramePr>
        <p:xfrm>
          <a:off x="2113936" y="521111"/>
          <a:ext cx="8148025" cy="6085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62843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hart 5"/>
          <p:cNvGraphicFramePr/>
          <p:nvPr>
            <p:extLst>
              <p:ext uri="{D42A27DB-BD31-4B8C-83A1-F6EECF244321}">
                <p14:modId xmlns:p14="http://schemas.microsoft.com/office/powerpoint/2010/main" val="4008929722"/>
              </p:ext>
            </p:extLst>
          </p:nvPr>
        </p:nvGraphicFramePr>
        <p:xfrm>
          <a:off x="2113936" y="521111"/>
          <a:ext cx="8148025" cy="60851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059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#2</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34440" y="1880489"/>
            <a:ext cx="10515600" cy="4351338"/>
          </a:xfrm>
        </p:spPr>
        <p:txBody>
          <a:bodyPr/>
          <a:lstStyle/>
          <a:p>
            <a:r>
              <a:rPr lang="en-US" dirty="0" smtClean="0">
                <a:latin typeface="Avenir Next Cyr W04 Demi" panose="020B0703020202020204" pitchFamily="34" charset="0"/>
              </a:rPr>
              <a:t>Ada </a:t>
            </a:r>
            <a:r>
              <a:rPr lang="en-US" dirty="0" err="1" smtClean="0">
                <a:latin typeface="Avenir Next Cyr W04 Demi" panose="020B0703020202020204" pitchFamily="34" charset="0"/>
              </a:rPr>
              <a:t>kemungkinan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pola</a:t>
            </a:r>
            <a:r>
              <a:rPr lang="en-US" dirty="0" smtClean="0">
                <a:latin typeface="Avenir Next Cyr W04 Demi" panose="020B0703020202020204" pitchFamily="34" charset="0"/>
              </a:rPr>
              <a:t> yang </a:t>
            </a:r>
            <a:r>
              <a:rPr lang="en-US" dirty="0" err="1" smtClean="0">
                <a:latin typeface="Avenir Next Cyr W04 Demi" panose="020B0703020202020204" pitchFamily="34" charset="0"/>
              </a:rPr>
              <a:t>terhadap</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satu</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berbeda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dengan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lain.</a:t>
            </a:r>
          </a:p>
          <a:p>
            <a:endParaRPr lang="en-US" dirty="0" smtClean="0">
              <a:latin typeface="Avenir Next Cyr W04 Demi" panose="020B0703020202020204" pitchFamily="34" charset="0"/>
            </a:endParaRPr>
          </a:p>
          <a:p>
            <a:r>
              <a:rPr lang="en-US" dirty="0" smtClean="0">
                <a:latin typeface="Avenir Next Cyr W04 Demi" panose="020B0703020202020204" pitchFamily="34" charset="0"/>
              </a:rPr>
              <a:t>Data yang </a:t>
            </a:r>
            <a:r>
              <a:rPr lang="en-US" dirty="0" err="1" smtClean="0">
                <a:latin typeface="Avenir Next Cyr W04 Demi" panose="020B0703020202020204" pitchFamily="34" charset="0"/>
              </a:rPr>
              <a:t>memuat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beberapa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kelompok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dapat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membuat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pola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asli-nya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tidak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kelihatan</a:t>
            </a:r>
            <a:r>
              <a:rPr lang="en-US" dirty="0" smtClean="0">
                <a:latin typeface="Avenir Next Cyr W04 Demi" panose="020B0703020202020204" pitchFamily="34" charset="0"/>
              </a:rPr>
              <a:t>.</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9853598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Ilustrasi </a:t>
            </a:r>
            <a:r>
              <a:rPr lang="en-US" baseline="30000" smtClean="0"/>
              <a:t>*)</a:t>
            </a:r>
            <a:endParaRPr lang="en-US" baseline="30000"/>
          </a:p>
        </p:txBody>
      </p:sp>
      <p:graphicFrame>
        <p:nvGraphicFramePr>
          <p:cNvPr id="4" name="Chart 3"/>
          <p:cNvGraphicFramePr/>
          <p:nvPr>
            <p:extLst>
              <p:ext uri="{D42A27DB-BD31-4B8C-83A1-F6EECF244321}">
                <p14:modId xmlns:p14="http://schemas.microsoft.com/office/powerpoint/2010/main" val="1576176235"/>
              </p:ext>
            </p:extLst>
          </p:nvPr>
        </p:nvGraphicFramePr>
        <p:xfrm>
          <a:off x="602226" y="1600200"/>
          <a:ext cx="5638800" cy="36576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343400" y="2007156"/>
            <a:ext cx="1752600" cy="369332"/>
          </a:xfrm>
          <a:prstGeom prst="rect">
            <a:avLst/>
          </a:prstGeom>
          <a:noFill/>
        </p:spPr>
        <p:txBody>
          <a:bodyPr wrap="square" rtlCol="0">
            <a:spAutoFit/>
          </a:bodyPr>
          <a:lstStyle/>
          <a:p>
            <a:r>
              <a:rPr lang="en-US" b="1" dirty="0">
                <a:solidFill>
                  <a:srgbClr val="C00000"/>
                </a:solidFill>
              </a:rPr>
              <a:t>CORR = -0.18</a:t>
            </a:r>
          </a:p>
        </p:txBody>
      </p:sp>
      <p:sp>
        <p:nvSpPr>
          <p:cNvPr id="6" name="TextBox 5"/>
          <p:cNvSpPr txBox="1"/>
          <p:nvPr/>
        </p:nvSpPr>
        <p:spPr>
          <a:xfrm>
            <a:off x="781596" y="5434159"/>
            <a:ext cx="6096000" cy="461665"/>
          </a:xfrm>
          <a:prstGeom prst="rect">
            <a:avLst/>
          </a:prstGeom>
          <a:noFill/>
        </p:spPr>
        <p:txBody>
          <a:bodyPr wrap="square" rtlCol="0">
            <a:spAutoFit/>
          </a:bodyPr>
          <a:lstStyle/>
          <a:p>
            <a:r>
              <a:rPr lang="en-US" sz="1200"/>
              <a:t>*) diadaptasi dari skripsi  Tri Utami Maharani (2014) -- Analisis Hubungan Indeks Pembangunan Manusia dengan Anggaran Belanja Kabupaten dan Kota di Jawa Barat ﻿</a:t>
            </a:r>
          </a:p>
        </p:txBody>
      </p:sp>
      <p:graphicFrame>
        <p:nvGraphicFramePr>
          <p:cNvPr id="7" name="Table 6"/>
          <p:cNvGraphicFramePr>
            <a:graphicFrameLocks noGrp="1"/>
          </p:cNvGraphicFramePr>
          <p:nvPr>
            <p:extLst>
              <p:ext uri="{D42A27DB-BD31-4B8C-83A1-F6EECF244321}">
                <p14:modId xmlns:p14="http://schemas.microsoft.com/office/powerpoint/2010/main" val="2610102201"/>
              </p:ext>
            </p:extLst>
          </p:nvPr>
        </p:nvGraphicFramePr>
        <p:xfrm>
          <a:off x="7514166" y="577781"/>
          <a:ext cx="3912147" cy="5913120"/>
        </p:xfrm>
        <a:graphic>
          <a:graphicData uri="http://schemas.openxmlformats.org/drawingml/2006/table">
            <a:tbl>
              <a:tblPr/>
              <a:tblGrid>
                <a:gridCol w="1913276">
                  <a:extLst>
                    <a:ext uri="{9D8B030D-6E8A-4147-A177-3AD203B41FA5}">
                      <a16:colId xmlns:a16="http://schemas.microsoft.com/office/drawing/2014/main" val="20000"/>
                    </a:ext>
                  </a:extLst>
                </a:gridCol>
                <a:gridCol w="986848">
                  <a:extLst>
                    <a:ext uri="{9D8B030D-6E8A-4147-A177-3AD203B41FA5}">
                      <a16:colId xmlns:a16="http://schemas.microsoft.com/office/drawing/2014/main" val="20001"/>
                    </a:ext>
                  </a:extLst>
                </a:gridCol>
                <a:gridCol w="1012023">
                  <a:extLst>
                    <a:ext uri="{9D8B030D-6E8A-4147-A177-3AD203B41FA5}">
                      <a16:colId xmlns:a16="http://schemas.microsoft.com/office/drawing/2014/main" val="20002"/>
                    </a:ext>
                  </a:extLst>
                </a:gridCol>
              </a:tblGrid>
              <a:tr h="177430">
                <a:tc>
                  <a:txBody>
                    <a:bodyPr/>
                    <a:lstStyle/>
                    <a:p>
                      <a:pPr algn="l" fontAlgn="b"/>
                      <a:r>
                        <a:rPr lang="en-US" sz="2000" b="1" i="0" u="none" strike="noStrike">
                          <a:solidFill>
                            <a:srgbClr val="000000"/>
                          </a:solidFill>
                          <a:latin typeface="Calibri"/>
                        </a:rPr>
                        <a:t>Kab</a:t>
                      </a:r>
                    </a:p>
                  </a:txBody>
                  <a:tcPr marL="0" marR="0" marT="0" marB="0" anchor="b">
                    <a:lnL>
                      <a:noFill/>
                    </a:lnL>
                    <a:lnR>
                      <a:noFill/>
                    </a:lnR>
                    <a:lnT>
                      <a:noFill/>
                    </a:lnT>
                    <a:lnB>
                      <a:noFill/>
                    </a:lnB>
                  </a:tcPr>
                </a:tc>
                <a:tc>
                  <a:txBody>
                    <a:bodyPr/>
                    <a:lstStyle/>
                    <a:p>
                      <a:pPr algn="r" fontAlgn="b"/>
                      <a:r>
                        <a:rPr lang="en-US" sz="2000" b="1" i="0" u="none" strike="noStrike" dirty="0">
                          <a:solidFill>
                            <a:srgbClr val="000000"/>
                          </a:solidFill>
                          <a:latin typeface="Calibri"/>
                        </a:rPr>
                        <a:t>IPM</a:t>
                      </a:r>
                    </a:p>
                  </a:txBody>
                  <a:tcPr marL="0" marR="0" marT="0" marB="0" anchor="b">
                    <a:lnL>
                      <a:noFill/>
                    </a:lnL>
                    <a:lnR>
                      <a:noFill/>
                    </a:lnR>
                    <a:lnT>
                      <a:noFill/>
                    </a:lnT>
                    <a:lnB>
                      <a:noFill/>
                    </a:lnB>
                  </a:tcPr>
                </a:tc>
                <a:tc>
                  <a:txBody>
                    <a:bodyPr/>
                    <a:lstStyle/>
                    <a:p>
                      <a:pPr algn="r" fontAlgn="b"/>
                      <a:r>
                        <a:rPr lang="en-US" sz="2000" b="1" i="0" u="none" strike="noStrike" dirty="0">
                          <a:solidFill>
                            <a:srgbClr val="000000"/>
                          </a:solidFill>
                          <a:latin typeface="Calibri"/>
                        </a:rPr>
                        <a:t>APBD</a:t>
                      </a:r>
                    </a:p>
                  </a:txBody>
                  <a:tcPr marL="0" marR="0" marT="0" marB="0" anchor="b">
                    <a:lnL>
                      <a:noFill/>
                    </a:lnL>
                    <a:lnR>
                      <a:noFill/>
                    </a:lnR>
                    <a:lnT>
                      <a:noFill/>
                    </a:lnT>
                    <a:lnB>
                      <a:noFill/>
                    </a:lnB>
                  </a:tcPr>
                </a:tc>
                <a:extLst>
                  <a:ext uri="{0D108BD9-81ED-4DB2-BD59-A6C34878D82A}">
                    <a16:rowId xmlns:a16="http://schemas.microsoft.com/office/drawing/2014/main" val="10000"/>
                  </a:ext>
                </a:extLst>
              </a:tr>
              <a:tr h="168981">
                <a:tc>
                  <a:txBody>
                    <a:bodyPr/>
                    <a:lstStyle/>
                    <a:p>
                      <a:pPr algn="l" fontAlgn="b"/>
                      <a:r>
                        <a:rPr lang="en-US" sz="1600" b="0" i="0" u="none" strike="noStrike">
                          <a:solidFill>
                            <a:srgbClr val="000000"/>
                          </a:solidFill>
                          <a:latin typeface="Calibri"/>
                        </a:rPr>
                        <a:t> Bandung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69.1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2027.2</a:t>
                      </a:r>
                    </a:p>
                  </a:txBody>
                  <a:tcPr marL="0" marR="0" marT="0" marB="0" anchor="b">
                    <a:lnL>
                      <a:noFill/>
                    </a:lnL>
                    <a:lnR>
                      <a:noFill/>
                    </a:lnR>
                    <a:lnT>
                      <a:noFill/>
                    </a:lnT>
                    <a:lnB>
                      <a:noFill/>
                    </a:lnB>
                  </a:tcPr>
                </a:tc>
                <a:extLst>
                  <a:ext uri="{0D108BD9-81ED-4DB2-BD59-A6C34878D82A}">
                    <a16:rowId xmlns:a16="http://schemas.microsoft.com/office/drawing/2014/main" val="10001"/>
                  </a:ext>
                </a:extLst>
              </a:tr>
              <a:tr h="168981">
                <a:tc>
                  <a:txBody>
                    <a:bodyPr/>
                    <a:lstStyle/>
                    <a:p>
                      <a:pPr algn="l" fontAlgn="b"/>
                      <a:r>
                        <a:rPr lang="en-US" sz="1600" b="0" i="0" u="none" strike="noStrike">
                          <a:solidFill>
                            <a:srgbClr val="000000"/>
                          </a:solidFill>
                          <a:latin typeface="Calibri"/>
                        </a:rPr>
                        <a:t> Bandung Barat</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948.2</a:t>
                      </a:r>
                    </a:p>
                  </a:txBody>
                  <a:tcPr marL="0" marR="0" marT="0" marB="0" anchor="b">
                    <a:lnL>
                      <a:noFill/>
                    </a:lnL>
                    <a:lnR>
                      <a:noFill/>
                    </a:lnR>
                    <a:lnT>
                      <a:noFill/>
                    </a:lnT>
                    <a:lnB>
                      <a:noFill/>
                    </a:lnB>
                  </a:tcPr>
                </a:tc>
                <a:extLst>
                  <a:ext uri="{0D108BD9-81ED-4DB2-BD59-A6C34878D82A}">
                    <a16:rowId xmlns:a16="http://schemas.microsoft.com/office/drawing/2014/main" val="10002"/>
                  </a:ext>
                </a:extLst>
              </a:tr>
              <a:tr h="168981">
                <a:tc>
                  <a:txBody>
                    <a:bodyPr/>
                    <a:lstStyle/>
                    <a:p>
                      <a:pPr algn="l" fontAlgn="b"/>
                      <a:r>
                        <a:rPr lang="en-US" sz="1600" b="0" i="0" u="none" strike="noStrike">
                          <a:solidFill>
                            <a:srgbClr val="000000"/>
                          </a:solidFill>
                          <a:latin typeface="Calibri"/>
                        </a:rPr>
                        <a:t> Bekasi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70.5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1508.0</a:t>
                      </a:r>
                    </a:p>
                  </a:txBody>
                  <a:tcPr marL="0" marR="0" marT="0" marB="0" anchor="b">
                    <a:lnL>
                      <a:noFill/>
                    </a:lnL>
                    <a:lnR>
                      <a:noFill/>
                    </a:lnR>
                    <a:lnT>
                      <a:noFill/>
                    </a:lnT>
                    <a:lnB>
                      <a:noFill/>
                    </a:lnB>
                  </a:tcPr>
                </a:tc>
                <a:extLst>
                  <a:ext uri="{0D108BD9-81ED-4DB2-BD59-A6C34878D82A}">
                    <a16:rowId xmlns:a16="http://schemas.microsoft.com/office/drawing/2014/main" val="10003"/>
                  </a:ext>
                </a:extLst>
              </a:tr>
              <a:tr h="168981">
                <a:tc>
                  <a:txBody>
                    <a:bodyPr/>
                    <a:lstStyle/>
                    <a:p>
                      <a:pPr algn="l" fontAlgn="b"/>
                      <a:r>
                        <a:rPr lang="en-US" sz="1600" b="0" i="0" u="none" strike="noStrike">
                          <a:solidFill>
                            <a:srgbClr val="000000"/>
                          </a:solidFill>
                          <a:latin typeface="Calibri"/>
                        </a:rPr>
                        <a:t> Bogor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2204.3</a:t>
                      </a:r>
                    </a:p>
                  </a:txBody>
                  <a:tcPr marL="0" marR="0" marT="0" marB="0" anchor="b">
                    <a:lnL>
                      <a:noFill/>
                    </a:lnL>
                    <a:lnR>
                      <a:noFill/>
                    </a:lnR>
                    <a:lnT>
                      <a:noFill/>
                    </a:lnT>
                    <a:lnB>
                      <a:noFill/>
                    </a:lnB>
                  </a:tcPr>
                </a:tc>
                <a:extLst>
                  <a:ext uri="{0D108BD9-81ED-4DB2-BD59-A6C34878D82A}">
                    <a16:rowId xmlns:a16="http://schemas.microsoft.com/office/drawing/2014/main" val="10004"/>
                  </a:ext>
                </a:extLst>
              </a:tr>
              <a:tr h="168981">
                <a:tc>
                  <a:txBody>
                    <a:bodyPr/>
                    <a:lstStyle/>
                    <a:p>
                      <a:pPr algn="l" fontAlgn="b"/>
                      <a:r>
                        <a:rPr lang="en-US" sz="1600" b="0" i="0" u="none" strike="noStrike">
                          <a:solidFill>
                            <a:srgbClr val="000000"/>
                          </a:solidFill>
                          <a:latin typeface="Calibri"/>
                        </a:rPr>
                        <a:t> Ciamis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999.7</a:t>
                      </a:r>
                    </a:p>
                  </a:txBody>
                  <a:tcPr marL="0" marR="0" marT="0" marB="0" anchor="b">
                    <a:lnL>
                      <a:noFill/>
                    </a:lnL>
                    <a:lnR>
                      <a:noFill/>
                    </a:lnR>
                    <a:lnT>
                      <a:noFill/>
                    </a:lnT>
                    <a:lnB>
                      <a:noFill/>
                    </a:lnB>
                  </a:tcPr>
                </a:tc>
                <a:extLst>
                  <a:ext uri="{0D108BD9-81ED-4DB2-BD59-A6C34878D82A}">
                    <a16:rowId xmlns:a16="http://schemas.microsoft.com/office/drawing/2014/main" val="10005"/>
                  </a:ext>
                </a:extLst>
              </a:tr>
              <a:tr h="168981">
                <a:tc>
                  <a:txBody>
                    <a:bodyPr/>
                    <a:lstStyle/>
                    <a:p>
                      <a:pPr algn="l" fontAlgn="b"/>
                      <a:r>
                        <a:rPr lang="en-US" sz="1600" b="0" i="0" u="none" strike="noStrike">
                          <a:solidFill>
                            <a:srgbClr val="000000"/>
                          </a:solidFill>
                          <a:latin typeface="Calibri"/>
                        </a:rPr>
                        <a:t> Cianjur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62.1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1342.9</a:t>
                      </a:r>
                    </a:p>
                  </a:txBody>
                  <a:tcPr marL="0" marR="0" marT="0" marB="0" anchor="b">
                    <a:lnL>
                      <a:noFill/>
                    </a:lnL>
                    <a:lnR>
                      <a:noFill/>
                    </a:lnR>
                    <a:lnT>
                      <a:noFill/>
                    </a:lnT>
                    <a:lnB>
                      <a:noFill/>
                    </a:lnB>
                  </a:tcPr>
                </a:tc>
                <a:extLst>
                  <a:ext uri="{0D108BD9-81ED-4DB2-BD59-A6C34878D82A}">
                    <a16:rowId xmlns:a16="http://schemas.microsoft.com/office/drawing/2014/main" val="10006"/>
                  </a:ext>
                </a:extLst>
              </a:tr>
              <a:tr h="168981">
                <a:tc>
                  <a:txBody>
                    <a:bodyPr/>
                    <a:lstStyle/>
                    <a:p>
                      <a:pPr algn="l" fontAlgn="b"/>
                      <a:r>
                        <a:rPr lang="en-US" sz="1600" b="0" i="0" u="none" strike="noStrike">
                          <a:solidFill>
                            <a:srgbClr val="000000"/>
                          </a:solidFill>
                          <a:latin typeface="Calibri"/>
                        </a:rPr>
                        <a:t> Cirebon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1266.4</a:t>
                      </a:r>
                    </a:p>
                  </a:txBody>
                  <a:tcPr marL="0" marR="0" marT="0" marB="0" anchor="b">
                    <a:lnL>
                      <a:noFill/>
                    </a:lnL>
                    <a:lnR>
                      <a:noFill/>
                    </a:lnR>
                    <a:lnT>
                      <a:noFill/>
                    </a:lnT>
                    <a:lnB>
                      <a:noFill/>
                    </a:lnB>
                  </a:tcPr>
                </a:tc>
                <a:extLst>
                  <a:ext uri="{0D108BD9-81ED-4DB2-BD59-A6C34878D82A}">
                    <a16:rowId xmlns:a16="http://schemas.microsoft.com/office/drawing/2014/main" val="10007"/>
                  </a:ext>
                </a:extLst>
              </a:tr>
              <a:tr h="168981">
                <a:tc>
                  <a:txBody>
                    <a:bodyPr/>
                    <a:lstStyle/>
                    <a:p>
                      <a:pPr algn="l" fontAlgn="b"/>
                      <a:r>
                        <a:rPr lang="en-US" sz="1600" b="0" i="0" u="none" strike="noStrike">
                          <a:solidFill>
                            <a:srgbClr val="000000"/>
                          </a:solidFill>
                          <a:latin typeface="Calibri"/>
                        </a:rPr>
                        <a:t> Indramayu</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63.6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1018.8</a:t>
                      </a:r>
                    </a:p>
                  </a:txBody>
                  <a:tcPr marL="0" marR="0" marT="0" marB="0" anchor="b">
                    <a:lnL>
                      <a:noFill/>
                    </a:lnL>
                    <a:lnR>
                      <a:noFill/>
                    </a:lnR>
                    <a:lnT>
                      <a:noFill/>
                    </a:lnT>
                    <a:lnB>
                      <a:noFill/>
                    </a:lnB>
                  </a:tcPr>
                </a:tc>
                <a:extLst>
                  <a:ext uri="{0D108BD9-81ED-4DB2-BD59-A6C34878D82A}">
                    <a16:rowId xmlns:a16="http://schemas.microsoft.com/office/drawing/2014/main" val="10008"/>
                  </a:ext>
                </a:extLst>
              </a:tr>
              <a:tr h="168981">
                <a:tc>
                  <a:txBody>
                    <a:bodyPr/>
                    <a:lstStyle/>
                    <a:p>
                      <a:pPr algn="l" fontAlgn="b"/>
                      <a:r>
                        <a:rPr lang="en-US" sz="1600" b="0" i="0" u="none" strike="noStrike">
                          <a:solidFill>
                            <a:srgbClr val="000000"/>
                          </a:solidFill>
                          <a:latin typeface="Calibri"/>
                        </a:rPr>
                        <a:t> Karawang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1209.3</a:t>
                      </a:r>
                    </a:p>
                  </a:txBody>
                  <a:tcPr marL="0" marR="0" marT="0" marB="0" anchor="b">
                    <a:lnL>
                      <a:noFill/>
                    </a:lnL>
                    <a:lnR>
                      <a:noFill/>
                    </a:lnR>
                    <a:lnT>
                      <a:noFill/>
                    </a:lnT>
                    <a:lnB>
                      <a:noFill/>
                    </a:lnB>
                  </a:tcPr>
                </a:tc>
                <a:extLst>
                  <a:ext uri="{0D108BD9-81ED-4DB2-BD59-A6C34878D82A}">
                    <a16:rowId xmlns:a16="http://schemas.microsoft.com/office/drawing/2014/main" val="10009"/>
                  </a:ext>
                </a:extLst>
              </a:tr>
              <a:tr h="168981">
                <a:tc>
                  <a:txBody>
                    <a:bodyPr/>
                    <a:lstStyle/>
                    <a:p>
                      <a:pPr algn="l" fontAlgn="b"/>
                      <a:r>
                        <a:rPr lang="en-US" sz="1600" b="0" i="0" u="none" strike="noStrike">
                          <a:solidFill>
                            <a:srgbClr val="000000"/>
                          </a:solidFill>
                          <a:latin typeface="Calibri"/>
                        </a:rPr>
                        <a:t> Kuningan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66.6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1048.4</a:t>
                      </a:r>
                    </a:p>
                  </a:txBody>
                  <a:tcPr marL="0" marR="0" marT="0" marB="0" anchor="b">
                    <a:lnL>
                      <a:noFill/>
                    </a:lnL>
                    <a:lnR>
                      <a:noFill/>
                    </a:lnR>
                    <a:lnT>
                      <a:noFill/>
                    </a:lnT>
                    <a:lnB>
                      <a:noFill/>
                    </a:lnB>
                  </a:tcPr>
                </a:tc>
                <a:extLst>
                  <a:ext uri="{0D108BD9-81ED-4DB2-BD59-A6C34878D82A}">
                    <a16:rowId xmlns:a16="http://schemas.microsoft.com/office/drawing/2014/main" val="10010"/>
                  </a:ext>
                </a:extLst>
              </a:tr>
              <a:tr h="168981">
                <a:tc>
                  <a:txBody>
                    <a:bodyPr/>
                    <a:lstStyle/>
                    <a:p>
                      <a:pPr algn="l" fontAlgn="b"/>
                      <a:r>
                        <a:rPr lang="en-US" sz="1600" b="0" i="0" u="none" strike="noStrike">
                          <a:solidFill>
                            <a:srgbClr val="000000"/>
                          </a:solidFill>
                          <a:latin typeface="Calibri"/>
                        </a:rPr>
                        <a:t> Majalengka</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1056.2</a:t>
                      </a:r>
                    </a:p>
                  </a:txBody>
                  <a:tcPr marL="0" marR="0" marT="0" marB="0" anchor="b">
                    <a:lnL>
                      <a:noFill/>
                    </a:lnL>
                    <a:lnR>
                      <a:noFill/>
                    </a:lnR>
                    <a:lnT>
                      <a:noFill/>
                    </a:lnT>
                    <a:lnB>
                      <a:noFill/>
                    </a:lnB>
                  </a:tcPr>
                </a:tc>
                <a:extLst>
                  <a:ext uri="{0D108BD9-81ED-4DB2-BD59-A6C34878D82A}">
                    <a16:rowId xmlns:a16="http://schemas.microsoft.com/office/drawing/2014/main" val="10011"/>
                  </a:ext>
                </a:extLst>
              </a:tr>
              <a:tr h="168981">
                <a:tc>
                  <a:txBody>
                    <a:bodyPr/>
                    <a:lstStyle/>
                    <a:p>
                      <a:pPr algn="l" fontAlgn="b"/>
                      <a:r>
                        <a:rPr lang="en-US" sz="1600" b="0" i="0" u="none" strike="noStrike">
                          <a:solidFill>
                            <a:srgbClr val="000000"/>
                          </a:solidFill>
                          <a:latin typeface="Calibri"/>
                        </a:rPr>
                        <a:t> Pangandaran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463.7</a:t>
                      </a:r>
                    </a:p>
                  </a:txBody>
                  <a:tcPr marL="0" marR="0" marT="0" marB="0" anchor="b">
                    <a:lnL>
                      <a:noFill/>
                    </a:lnL>
                    <a:lnR>
                      <a:noFill/>
                    </a:lnR>
                    <a:lnT>
                      <a:noFill/>
                    </a:lnT>
                    <a:lnB>
                      <a:noFill/>
                    </a:lnB>
                  </a:tcPr>
                </a:tc>
                <a:extLst>
                  <a:ext uri="{0D108BD9-81ED-4DB2-BD59-A6C34878D82A}">
                    <a16:rowId xmlns:a16="http://schemas.microsoft.com/office/drawing/2014/main" val="10012"/>
                  </a:ext>
                </a:extLst>
              </a:tr>
              <a:tr h="168981">
                <a:tc>
                  <a:txBody>
                    <a:bodyPr/>
                    <a:lstStyle/>
                    <a:p>
                      <a:pPr algn="l" fontAlgn="b"/>
                      <a:r>
                        <a:rPr lang="en-US" sz="1600" b="0" i="0" u="none" strike="noStrike">
                          <a:solidFill>
                            <a:srgbClr val="000000"/>
                          </a:solidFill>
                          <a:latin typeface="Calibri"/>
                        </a:rPr>
                        <a:t> Purwakarta</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67.3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895.3</a:t>
                      </a:r>
                    </a:p>
                  </a:txBody>
                  <a:tcPr marL="0" marR="0" marT="0" marB="0" anchor="b">
                    <a:lnL>
                      <a:noFill/>
                    </a:lnL>
                    <a:lnR>
                      <a:noFill/>
                    </a:lnR>
                    <a:lnT>
                      <a:noFill/>
                    </a:lnT>
                    <a:lnB>
                      <a:noFill/>
                    </a:lnB>
                  </a:tcPr>
                </a:tc>
                <a:extLst>
                  <a:ext uri="{0D108BD9-81ED-4DB2-BD59-A6C34878D82A}">
                    <a16:rowId xmlns:a16="http://schemas.microsoft.com/office/drawing/2014/main" val="10013"/>
                  </a:ext>
                </a:extLst>
              </a:tr>
              <a:tr h="168981">
                <a:tc>
                  <a:txBody>
                    <a:bodyPr/>
                    <a:lstStyle/>
                    <a:p>
                      <a:pPr algn="l" fontAlgn="b"/>
                      <a:r>
                        <a:rPr lang="en-US" sz="1600" b="0" i="0" u="none" strike="noStrike">
                          <a:solidFill>
                            <a:srgbClr val="000000"/>
                          </a:solidFill>
                          <a:latin typeface="Calibri"/>
                        </a:rPr>
                        <a:t> Subang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65.8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999.5</a:t>
                      </a:r>
                    </a:p>
                  </a:txBody>
                  <a:tcPr marL="0" marR="0" marT="0" marB="0" anchor="b">
                    <a:lnL>
                      <a:noFill/>
                    </a:lnL>
                    <a:lnR>
                      <a:noFill/>
                    </a:lnR>
                    <a:lnT>
                      <a:noFill/>
                    </a:lnT>
                    <a:lnB>
                      <a:noFill/>
                    </a:lnB>
                  </a:tcPr>
                </a:tc>
                <a:extLst>
                  <a:ext uri="{0D108BD9-81ED-4DB2-BD59-A6C34878D82A}">
                    <a16:rowId xmlns:a16="http://schemas.microsoft.com/office/drawing/2014/main" val="10014"/>
                  </a:ext>
                </a:extLst>
              </a:tr>
              <a:tr h="168981">
                <a:tc>
                  <a:txBody>
                    <a:bodyPr/>
                    <a:lstStyle/>
                    <a:p>
                      <a:pPr algn="l" fontAlgn="b"/>
                      <a:r>
                        <a:rPr lang="en-US" sz="1600" b="0" i="0" u="none" strike="noStrike">
                          <a:solidFill>
                            <a:srgbClr val="000000"/>
                          </a:solidFill>
                          <a:latin typeface="Calibri"/>
                        </a:rPr>
                        <a:t> Sukabumi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64.1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1248.8</a:t>
                      </a:r>
                    </a:p>
                  </a:txBody>
                  <a:tcPr marL="0" marR="0" marT="0" marB="0" anchor="b">
                    <a:lnL>
                      <a:noFill/>
                    </a:lnL>
                    <a:lnR>
                      <a:noFill/>
                    </a:lnR>
                    <a:lnT>
                      <a:noFill/>
                    </a:lnT>
                    <a:lnB>
                      <a:noFill/>
                    </a:lnB>
                  </a:tcPr>
                </a:tc>
                <a:extLst>
                  <a:ext uri="{0D108BD9-81ED-4DB2-BD59-A6C34878D82A}">
                    <a16:rowId xmlns:a16="http://schemas.microsoft.com/office/drawing/2014/main" val="10015"/>
                  </a:ext>
                </a:extLst>
              </a:tr>
              <a:tr h="168981">
                <a:tc>
                  <a:txBody>
                    <a:bodyPr/>
                    <a:lstStyle/>
                    <a:p>
                      <a:pPr algn="l" fontAlgn="b"/>
                      <a:r>
                        <a:rPr lang="en-US" sz="1600" b="0" i="0" u="none" strike="noStrike">
                          <a:solidFill>
                            <a:srgbClr val="000000"/>
                          </a:solidFill>
                          <a:latin typeface="Calibri"/>
                        </a:rPr>
                        <a:t> Sumedang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68.8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977.1</a:t>
                      </a:r>
                    </a:p>
                  </a:txBody>
                  <a:tcPr marL="0" marR="0" marT="0" marB="0" anchor="b">
                    <a:lnL>
                      <a:noFill/>
                    </a:lnL>
                    <a:lnR>
                      <a:noFill/>
                    </a:lnR>
                    <a:lnT>
                      <a:noFill/>
                    </a:lnT>
                    <a:lnB>
                      <a:noFill/>
                    </a:lnB>
                  </a:tcPr>
                </a:tc>
                <a:extLst>
                  <a:ext uri="{0D108BD9-81ED-4DB2-BD59-A6C34878D82A}">
                    <a16:rowId xmlns:a16="http://schemas.microsoft.com/office/drawing/2014/main" val="10016"/>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Bandung</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79.0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1117.5</a:t>
                      </a:r>
                    </a:p>
                  </a:txBody>
                  <a:tcPr marL="0" marR="0" marT="0" marB="0" anchor="b">
                    <a:lnL>
                      <a:noFill/>
                    </a:lnL>
                    <a:lnR>
                      <a:noFill/>
                    </a:lnR>
                    <a:lnT>
                      <a:noFill/>
                    </a:lnT>
                    <a:lnB>
                      <a:noFill/>
                    </a:lnB>
                  </a:tcPr>
                </a:tc>
                <a:extLst>
                  <a:ext uri="{0D108BD9-81ED-4DB2-BD59-A6C34878D82A}">
                    <a16:rowId xmlns:a16="http://schemas.microsoft.com/office/drawing/2014/main" val="10017"/>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Banjar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68.3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237.9</a:t>
                      </a:r>
                    </a:p>
                  </a:txBody>
                  <a:tcPr marL="0" marR="0" marT="0" marB="0" anchor="b">
                    <a:lnL>
                      <a:noFill/>
                    </a:lnL>
                    <a:lnR>
                      <a:noFill/>
                    </a:lnR>
                    <a:lnT>
                      <a:noFill/>
                    </a:lnT>
                    <a:lnB>
                      <a:noFill/>
                    </a:lnB>
                  </a:tcPr>
                </a:tc>
                <a:extLst>
                  <a:ext uri="{0D108BD9-81ED-4DB2-BD59-A6C34878D82A}">
                    <a16:rowId xmlns:a16="http://schemas.microsoft.com/office/drawing/2014/main" val="10018"/>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Bekasi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78.8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1243.2</a:t>
                      </a:r>
                    </a:p>
                  </a:txBody>
                  <a:tcPr marL="0" marR="0" marT="0" marB="0" anchor="b">
                    <a:lnL>
                      <a:noFill/>
                    </a:lnL>
                    <a:lnR>
                      <a:noFill/>
                    </a:lnR>
                    <a:lnT>
                      <a:noFill/>
                    </a:lnT>
                    <a:lnB>
                      <a:noFill/>
                    </a:lnB>
                  </a:tcPr>
                </a:tc>
                <a:extLst>
                  <a:ext uri="{0D108BD9-81ED-4DB2-BD59-A6C34878D82A}">
                    <a16:rowId xmlns:a16="http://schemas.microsoft.com/office/drawing/2014/main" val="10019"/>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Bogor</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73.1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599.4</a:t>
                      </a:r>
                    </a:p>
                  </a:txBody>
                  <a:tcPr marL="0" marR="0" marT="0" marB="0" anchor="b">
                    <a:lnL>
                      <a:noFill/>
                    </a:lnL>
                    <a:lnR>
                      <a:noFill/>
                    </a:lnR>
                    <a:lnT>
                      <a:noFill/>
                    </a:lnT>
                    <a:lnB>
                      <a:noFill/>
                    </a:lnB>
                  </a:tcPr>
                </a:tc>
                <a:extLst>
                  <a:ext uri="{0D108BD9-81ED-4DB2-BD59-A6C34878D82A}">
                    <a16:rowId xmlns:a16="http://schemas.microsoft.com/office/drawing/2014/main" val="10020"/>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Cimahi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76.1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451.7</a:t>
                      </a:r>
                    </a:p>
                  </a:txBody>
                  <a:tcPr marL="0" marR="0" marT="0" marB="0" anchor="b">
                    <a:lnL>
                      <a:noFill/>
                    </a:lnL>
                    <a:lnR>
                      <a:noFill/>
                    </a:lnR>
                    <a:lnT>
                      <a:noFill/>
                    </a:lnT>
                    <a:lnB>
                      <a:noFill/>
                    </a:lnB>
                  </a:tcPr>
                </a:tc>
                <a:extLst>
                  <a:ext uri="{0D108BD9-81ED-4DB2-BD59-A6C34878D82A}">
                    <a16:rowId xmlns:a16="http://schemas.microsoft.com/office/drawing/2014/main" val="10021"/>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Cirebon</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72.9</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432.0</a:t>
                      </a:r>
                    </a:p>
                  </a:txBody>
                  <a:tcPr marL="0" marR="0" marT="0" marB="0" anchor="b">
                    <a:lnL>
                      <a:noFill/>
                    </a:lnL>
                    <a:lnR>
                      <a:noFill/>
                    </a:lnR>
                    <a:lnT>
                      <a:noFill/>
                    </a:lnT>
                    <a:lnB>
                      <a:noFill/>
                    </a:lnB>
                  </a:tcPr>
                </a:tc>
                <a:extLst>
                  <a:ext uri="{0D108BD9-81ED-4DB2-BD59-A6C34878D82A}">
                    <a16:rowId xmlns:a16="http://schemas.microsoft.com/office/drawing/2014/main" val="10022"/>
                  </a:ext>
                </a:extLst>
              </a:tr>
              <a:tr h="168981">
                <a:tc>
                  <a:txBody>
                    <a:bodyPr/>
                    <a:lstStyle/>
                    <a:p>
                      <a:pPr algn="l" fontAlgn="b"/>
                      <a:r>
                        <a:rPr lang="en-US" sz="1600" b="0" i="0" u="none" strike="noStrike">
                          <a:solidFill>
                            <a:srgbClr val="000000"/>
                          </a:solidFill>
                          <a:latin typeface="Calibri"/>
                        </a:rPr>
                        <a:t> </a:t>
                      </a:r>
                      <a:r>
                        <a:rPr lang="en-US" sz="1600" b="0" i="0" u="none" strike="noStrike" smtClean="0">
                          <a:solidFill>
                            <a:srgbClr val="000000"/>
                          </a:solidFill>
                          <a:latin typeface="Calibri"/>
                        </a:rPr>
                        <a:t>Kota </a:t>
                      </a:r>
                      <a:r>
                        <a:rPr lang="en-US" sz="1600" b="0" i="0" u="none" strike="noStrike">
                          <a:solidFill>
                            <a:srgbClr val="000000"/>
                          </a:solidFill>
                          <a:latin typeface="Calibri"/>
                        </a:rPr>
                        <a:t>Sukabumi</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latin typeface="Calibri"/>
                        </a:rPr>
                        <a:t>71.2</a:t>
                      </a:r>
                    </a:p>
                  </a:txBody>
                  <a:tcPr marL="0" marR="0" marT="0" marB="0" anchor="b">
                    <a:lnL>
                      <a:noFill/>
                    </a:lnL>
                    <a:lnR>
                      <a:noFill/>
                    </a:lnR>
                    <a:lnT>
                      <a:noFill/>
                    </a:lnT>
                    <a:lnB>
                      <a:noFill/>
                    </a:lnB>
                  </a:tcPr>
                </a:tc>
                <a:tc>
                  <a:txBody>
                    <a:bodyPr/>
                    <a:lstStyle/>
                    <a:p>
                      <a:pPr algn="r" fontAlgn="b"/>
                      <a:r>
                        <a:rPr lang="en-US" sz="1600" b="0" i="0" u="none" strike="noStrike" dirty="0">
                          <a:solidFill>
                            <a:srgbClr val="000000"/>
                          </a:solidFill>
                          <a:latin typeface="Calibri"/>
                        </a:rPr>
                        <a:t>324.5</a:t>
                      </a:r>
                    </a:p>
                  </a:txBody>
                  <a:tcPr marL="0" marR="0" marT="0" marB="0" anchor="b">
                    <a:lnL>
                      <a:noFill/>
                    </a:lnL>
                    <a:lnR>
                      <a:noFill/>
                    </a:lnR>
                    <a:lnT>
                      <a:noFill/>
                    </a:lnT>
                    <a:lnB>
                      <a:noFill/>
                    </a:lnB>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347678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terkesan ada hubungan negatif antara APBD Bidang Pendidikan dan IPM</a:t>
            </a:r>
            <a:endParaRPr lang="en-US"/>
          </a:p>
        </p:txBody>
      </p:sp>
      <p:graphicFrame>
        <p:nvGraphicFramePr>
          <p:cNvPr id="4" name="Chart 3"/>
          <p:cNvGraphicFramePr/>
          <p:nvPr>
            <p:extLst>
              <p:ext uri="{D42A27DB-BD31-4B8C-83A1-F6EECF244321}">
                <p14:modId xmlns:p14="http://schemas.microsoft.com/office/powerpoint/2010/main" val="1243390366"/>
              </p:ext>
            </p:extLst>
          </p:nvPr>
        </p:nvGraphicFramePr>
        <p:xfrm>
          <a:off x="1691147" y="1690687"/>
          <a:ext cx="8632723" cy="472977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479458" y="2278626"/>
            <a:ext cx="1752600" cy="369332"/>
          </a:xfrm>
          <a:prstGeom prst="rect">
            <a:avLst/>
          </a:prstGeom>
          <a:noFill/>
        </p:spPr>
        <p:txBody>
          <a:bodyPr wrap="square" rtlCol="0">
            <a:spAutoFit/>
          </a:bodyPr>
          <a:lstStyle/>
          <a:p>
            <a:r>
              <a:rPr lang="en-US"/>
              <a:t>CORR = -0.18</a:t>
            </a:r>
          </a:p>
        </p:txBody>
      </p:sp>
    </p:spTree>
    <p:extLst>
      <p:ext uri="{BB962C8B-B14F-4D97-AF65-F5344CB8AC3E}">
        <p14:creationId xmlns:p14="http://schemas.microsoft.com/office/powerpoint/2010/main" val="3725208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219" y="207809"/>
            <a:ext cx="10515600" cy="1325563"/>
          </a:xfrm>
        </p:spPr>
        <p:txBody>
          <a:bodyPr>
            <a:normAutofit/>
          </a:bodyPr>
          <a:lstStyle/>
          <a:p>
            <a:r>
              <a:rPr lang="en-US" sz="4000" dirty="0" err="1" smtClean="0"/>
              <a:t>Lihat</a:t>
            </a:r>
            <a:r>
              <a:rPr lang="en-US" sz="4000" dirty="0" smtClean="0"/>
              <a:t> </a:t>
            </a:r>
            <a:r>
              <a:rPr lang="en-US" sz="4000" dirty="0" err="1" smtClean="0"/>
              <a:t>perbedaan</a:t>
            </a:r>
            <a:r>
              <a:rPr lang="en-US" sz="4000" dirty="0" smtClean="0"/>
              <a:t> </a:t>
            </a:r>
            <a:r>
              <a:rPr lang="en-US" sz="4000" dirty="0" err="1" smtClean="0"/>
              <a:t>tampilan</a:t>
            </a:r>
            <a:r>
              <a:rPr lang="en-US" sz="4000" dirty="0" smtClean="0"/>
              <a:t> </a:t>
            </a:r>
            <a:r>
              <a:rPr lang="en-US" sz="4000" dirty="0" err="1" smtClean="0"/>
              <a:t>kalau</a:t>
            </a:r>
            <a:r>
              <a:rPr lang="en-US" sz="4000" dirty="0" smtClean="0"/>
              <a:t> </a:t>
            </a:r>
            <a:r>
              <a:rPr lang="en-US" sz="4000" dirty="0" err="1" smtClean="0"/>
              <a:t>dibedakan</a:t>
            </a:r>
            <a:r>
              <a:rPr lang="en-US" sz="4000" dirty="0" smtClean="0"/>
              <a:t> </a:t>
            </a:r>
            <a:r>
              <a:rPr lang="en-US" sz="4000" dirty="0" err="1" smtClean="0"/>
              <a:t>antara</a:t>
            </a:r>
            <a:r>
              <a:rPr lang="en-US" sz="4000" dirty="0" smtClean="0"/>
              <a:t> Kota </a:t>
            </a:r>
            <a:r>
              <a:rPr lang="en-US" sz="4000" dirty="0" err="1" smtClean="0"/>
              <a:t>dan</a:t>
            </a:r>
            <a:r>
              <a:rPr lang="en-US" sz="4000" dirty="0" smtClean="0"/>
              <a:t> </a:t>
            </a:r>
            <a:r>
              <a:rPr lang="en-US" sz="4000" dirty="0" err="1" smtClean="0"/>
              <a:t>Kabupaten</a:t>
            </a:r>
            <a:endParaRPr lang="en-US" sz="4000" dirty="0"/>
          </a:p>
        </p:txBody>
      </p:sp>
      <p:graphicFrame>
        <p:nvGraphicFramePr>
          <p:cNvPr id="5" name="Chart 4"/>
          <p:cNvGraphicFramePr/>
          <p:nvPr>
            <p:extLst>
              <p:ext uri="{D42A27DB-BD31-4B8C-83A1-F6EECF244321}">
                <p14:modId xmlns:p14="http://schemas.microsoft.com/office/powerpoint/2010/main" val="2329150004"/>
              </p:ext>
            </p:extLst>
          </p:nvPr>
        </p:nvGraphicFramePr>
        <p:xfrm>
          <a:off x="1971366" y="1388807"/>
          <a:ext cx="8332839" cy="5277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2670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Kesan hubungan negatif menjadi berkebalikan</a:t>
            </a:r>
            <a:endParaRPr lang="en-US"/>
          </a:p>
        </p:txBody>
      </p:sp>
      <p:graphicFrame>
        <p:nvGraphicFramePr>
          <p:cNvPr id="4" name="Chart 3"/>
          <p:cNvGraphicFramePr/>
          <p:nvPr>
            <p:extLst>
              <p:ext uri="{D42A27DB-BD31-4B8C-83A1-F6EECF244321}">
                <p14:modId xmlns:p14="http://schemas.microsoft.com/office/powerpoint/2010/main" val="628407055"/>
              </p:ext>
            </p:extLst>
          </p:nvPr>
        </p:nvGraphicFramePr>
        <p:xfrm>
          <a:off x="1971366" y="1388807"/>
          <a:ext cx="8332839" cy="5277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97377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Catatan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Pengalaman</a:t>
            </a:r>
            <a:r>
              <a:rPr lang="en-US" dirty="0" smtClean="0">
                <a:latin typeface="Avenir Next Cyr W04 Demi" panose="020B0703020202020204" pitchFamily="34" charset="0"/>
              </a:rPr>
              <a:t> #3</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298448" y="1907921"/>
            <a:ext cx="10515600" cy="4351338"/>
          </a:xfrm>
        </p:spPr>
        <p:txBody>
          <a:bodyPr/>
          <a:lstStyle/>
          <a:p>
            <a:r>
              <a:rPr lang="en-US" dirty="0" err="1" smtClean="0">
                <a:latin typeface="Avenir Next Cyr W04 Demi" panose="020B0703020202020204" pitchFamily="34" charset="0"/>
              </a:rPr>
              <a:t>Kesuksesan</a:t>
            </a:r>
            <a:r>
              <a:rPr lang="en-US" dirty="0" smtClean="0">
                <a:latin typeface="Avenir Next Cyr W04 Demi" panose="020B0703020202020204" pitchFamily="34" charset="0"/>
              </a:rPr>
              <a:t> proses </a:t>
            </a:r>
            <a:r>
              <a:rPr lang="en-US" dirty="0" err="1" smtClean="0">
                <a:latin typeface="Avenir Next Cyr W04 Demi" panose="020B0703020202020204" pitchFamily="34" charset="0"/>
              </a:rPr>
              <a:t>analitika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tidak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hanya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terletak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kemampuan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teknis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pengetahuan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metode</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canggih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namun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juga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pada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kreativitas</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melihat</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masalah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menghasilkan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informasi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penting</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untuk</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diubah</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menjadi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aksi</a:t>
            </a:r>
            <a:endParaRPr lang="en-US" dirty="0">
              <a:latin typeface="Avenir Next Cyr W04 Demi" panose="020B0703020202020204" pitchFamily="34" charset="0"/>
            </a:endParaRPr>
          </a:p>
        </p:txBody>
      </p:sp>
    </p:spTree>
    <p:extLst>
      <p:ext uri="{BB962C8B-B14F-4D97-AF65-F5344CB8AC3E}">
        <p14:creationId xmlns:p14="http://schemas.microsoft.com/office/powerpoint/2010/main" val="3258377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Siapa</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Saya</a:t>
            </a:r>
            <a:r>
              <a:rPr lang="en-US" b="1" dirty="0" smtClean="0">
                <a:solidFill>
                  <a:schemeClr val="tx1"/>
                </a:solidFill>
                <a:latin typeface="Avenir Next Cyr W04 Demi" panose="020B0703020202020204" pitchFamily="34" charset="0"/>
              </a:rPr>
              <a:t>?</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5067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Kebun</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Kelapa</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426464" y="1854433"/>
            <a:ext cx="10515600" cy="4351338"/>
          </a:xfrm>
        </p:spPr>
        <p:txBody>
          <a:bodyPr>
            <a:normAutofit/>
          </a:bodyPr>
          <a:lstStyle/>
          <a:p>
            <a:r>
              <a:rPr lang="en-US" sz="2400" dirty="0" smtClean="0">
                <a:latin typeface="Avenir Next Cyr W04 Demi" panose="020B0703020202020204" pitchFamily="34" charset="0"/>
              </a:rPr>
              <a:t>Perusahaan </a:t>
            </a:r>
            <a:r>
              <a:rPr lang="en-US" sz="2400" dirty="0" err="1" smtClean="0">
                <a:latin typeface="Avenir Next Cyr W04 Demi" panose="020B0703020202020204" pitchFamily="34" charset="0"/>
              </a:rPr>
              <a:t>perkebunan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kepala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ingin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mengetahui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faktor</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apa</a:t>
            </a:r>
            <a:r>
              <a:rPr lang="en-US" sz="2400" dirty="0" smtClean="0">
                <a:latin typeface="Avenir Next Cyr W04 Demi" panose="020B0703020202020204" pitchFamily="34" charset="0"/>
              </a:rPr>
              <a:t> yang </a:t>
            </a:r>
            <a:r>
              <a:rPr lang="en-US" sz="2400" dirty="0" err="1" smtClean="0">
                <a:latin typeface="Avenir Next Cyr W04 Demi" panose="020B0703020202020204" pitchFamily="34" charset="0"/>
              </a:rPr>
              <a:t>mempengaruhi</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kualitas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buah</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kelapa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panennya</a:t>
            </a:r>
            <a:endParaRPr lang="en-US" sz="2400" dirty="0" smtClean="0">
              <a:latin typeface="Avenir Next Cyr W04 Demi" panose="020B0703020202020204" pitchFamily="34" charset="0"/>
            </a:endParaRPr>
          </a:p>
          <a:p>
            <a:r>
              <a:rPr lang="en-US" sz="2400" dirty="0" smtClean="0">
                <a:latin typeface="Avenir Next Cyr W04 Demi" panose="020B0703020202020204" pitchFamily="34" charset="0"/>
              </a:rPr>
              <a:t>Yang </a:t>
            </a:r>
            <a:r>
              <a:rPr lang="en-US" sz="2400" dirty="0" err="1" smtClean="0">
                <a:latin typeface="Avenir Next Cyr W04 Demi" panose="020B0703020202020204" pitchFamily="34" charset="0"/>
              </a:rPr>
              <a:t>dilakukan</a:t>
            </a:r>
            <a:r>
              <a:rPr lang="en-US" sz="2400" dirty="0" smtClean="0">
                <a:latin typeface="Avenir Next Cyr W04 Demi" panose="020B0703020202020204" pitchFamily="34" charset="0"/>
              </a:rPr>
              <a:t>:</a:t>
            </a:r>
          </a:p>
          <a:p>
            <a:pPr lvl="1"/>
            <a:r>
              <a:rPr lang="en-US" sz="2000" dirty="0" err="1" smtClean="0">
                <a:latin typeface="Avenir Next Cyr W04 Demi" panose="020B0703020202020204" pitchFamily="34" charset="0"/>
              </a:rPr>
              <a:t>Analisis</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Regresi</a:t>
            </a:r>
            <a:endParaRPr lang="en-US" sz="2000" dirty="0">
              <a:latin typeface="Avenir Next Cyr W04 Demi" panose="020B0703020202020204" pitchFamily="34" charset="0"/>
            </a:endParaRPr>
          </a:p>
          <a:p>
            <a:pPr lvl="2"/>
            <a:r>
              <a:rPr lang="en-US" sz="1800" dirty="0" smtClean="0">
                <a:latin typeface="Avenir Next Cyr W04 Demi" panose="020B0703020202020204" pitchFamily="34" charset="0"/>
              </a:rPr>
              <a:t>Y1: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A, Y2: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B, Y3: </a:t>
            </a:r>
            <a:r>
              <a:rPr lang="en-US" sz="1800" dirty="0" err="1" smtClean="0">
                <a:latin typeface="Avenir Next Cyr W04 Demi" panose="020B0703020202020204" pitchFamily="34" charset="0"/>
              </a:rPr>
              <a:t>banyaknya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buah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kelapa</a:t>
            </a:r>
            <a:r>
              <a:rPr lang="en-US" sz="1800" dirty="0" smtClean="0">
                <a:latin typeface="Avenir Next Cyr W04 Demi" panose="020B0703020202020204" pitchFamily="34" charset="0"/>
              </a:rPr>
              <a:t> Grade C</a:t>
            </a:r>
          </a:p>
          <a:p>
            <a:pPr lvl="2"/>
            <a:r>
              <a:rPr lang="en-US" sz="1800" dirty="0" smtClean="0">
                <a:latin typeface="Avenir Next Cyr W04 Demi" panose="020B0703020202020204" pitchFamily="34" charset="0"/>
              </a:rPr>
              <a:t>X1: </a:t>
            </a:r>
            <a:r>
              <a:rPr lang="en-US" sz="1800" dirty="0" err="1" smtClean="0">
                <a:latin typeface="Avenir Next Cyr W04 Demi" panose="020B0703020202020204" pitchFamily="34" charset="0"/>
              </a:rPr>
              <a:t>luas</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kebun</a:t>
            </a:r>
            <a:r>
              <a:rPr lang="en-US" sz="1800" dirty="0" smtClean="0">
                <a:latin typeface="Avenir Next Cyr W04 Demi" panose="020B0703020202020204" pitchFamily="34" charset="0"/>
              </a:rPr>
              <a:t> yang </a:t>
            </a:r>
            <a:r>
              <a:rPr lang="en-US" sz="1800" dirty="0" err="1" smtClean="0">
                <a:latin typeface="Avenir Next Cyr W04 Demi" panose="020B0703020202020204" pitchFamily="34" charset="0"/>
              </a:rPr>
              <a:t>dipanen</a:t>
            </a:r>
            <a:r>
              <a:rPr lang="en-US" sz="1800" dirty="0" smtClean="0">
                <a:latin typeface="Avenir Next Cyr W04 Demi" panose="020B0703020202020204" pitchFamily="34" charset="0"/>
              </a:rPr>
              <a:t>, X2: volume </a:t>
            </a:r>
            <a:r>
              <a:rPr lang="en-US" sz="1800" dirty="0" err="1" smtClean="0">
                <a:latin typeface="Avenir Next Cyr W04 Demi" panose="020B0703020202020204" pitchFamily="34" charset="0"/>
              </a:rPr>
              <a:t>pupuk</a:t>
            </a:r>
            <a:r>
              <a:rPr lang="en-US" sz="1800" dirty="0" smtClean="0">
                <a:latin typeface="Avenir Next Cyr W04 Demi" panose="020B0703020202020204" pitchFamily="34" charset="0"/>
              </a:rPr>
              <a:t> yang </a:t>
            </a:r>
            <a:r>
              <a:rPr lang="en-US" sz="1800" dirty="0" err="1" smtClean="0">
                <a:latin typeface="Avenir Next Cyr W04 Demi" panose="020B0703020202020204" pitchFamily="34" charset="0"/>
              </a:rPr>
              <a:t>digunakan</a:t>
            </a:r>
            <a:r>
              <a:rPr lang="en-US" sz="1800" dirty="0" smtClean="0">
                <a:latin typeface="Avenir Next Cyr W04 Demi" panose="020B0703020202020204" pitchFamily="34" charset="0"/>
              </a:rPr>
              <a:t>, X3: total </a:t>
            </a:r>
            <a:r>
              <a:rPr lang="en-US" sz="1800" dirty="0" err="1" smtClean="0">
                <a:latin typeface="Avenir Next Cyr W04 Demi" panose="020B0703020202020204" pitchFamily="34" charset="0"/>
              </a:rPr>
              <a:t>hari</a:t>
            </a:r>
            <a:r>
              <a:rPr lang="en-US" sz="1800" dirty="0" smtClean="0">
                <a:latin typeface="Avenir Next Cyr W04 Demi" panose="020B0703020202020204" pitchFamily="34" charset="0"/>
              </a:rPr>
              <a:t> orang </a:t>
            </a:r>
            <a:r>
              <a:rPr lang="en-US" sz="1800" dirty="0" err="1" smtClean="0">
                <a:latin typeface="Avenir Next Cyr W04 Demi" panose="020B0703020202020204" pitchFamily="34" charset="0"/>
              </a:rPr>
              <a:t>kerja</a:t>
            </a:r>
            <a:r>
              <a:rPr lang="en-US" sz="1800" dirty="0" smtClean="0">
                <a:latin typeface="Avenir Next Cyr W04 Demi" panose="020B0703020202020204" pitchFamily="34" charset="0"/>
              </a:rPr>
              <a:t> (HOK),… </a:t>
            </a:r>
            <a:r>
              <a:rPr lang="en-US" sz="1800" dirty="0" err="1" smtClean="0">
                <a:latin typeface="Avenir Next Cyr W04 Demi" panose="020B0703020202020204" pitchFamily="34" charset="0"/>
              </a:rPr>
              <a:t>dan</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beberapa</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peubah</a:t>
            </a:r>
            <a:r>
              <a:rPr lang="en-US" sz="1800" dirty="0" smtClean="0">
                <a:latin typeface="Avenir Next Cyr W04 Demi" panose="020B0703020202020204" pitchFamily="34" charset="0"/>
              </a:rPr>
              <a:t> </a:t>
            </a:r>
            <a:r>
              <a:rPr lang="en-US" sz="1800" dirty="0" err="1" smtClean="0">
                <a:latin typeface="Avenir Next Cyr W04 Demi" panose="020B0703020202020204" pitchFamily="34" charset="0"/>
              </a:rPr>
              <a:t>lainnya</a:t>
            </a:r>
            <a:endParaRPr lang="en-US" sz="18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membingungkan</a:t>
            </a:r>
            <a:r>
              <a:rPr lang="en-US" sz="2400" dirty="0" smtClean="0">
                <a:latin typeface="Avenir Next Cyr W04 Demi" panose="020B0703020202020204" pitchFamily="34" charset="0"/>
              </a:rPr>
              <a:t>…</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A</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B</a:t>
            </a:r>
          </a:p>
          <a:p>
            <a:pPr lvl="1"/>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pupuk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semakin</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banyak</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buah</a:t>
            </a:r>
            <a:r>
              <a:rPr lang="en-US" sz="2000" dirty="0" smtClean="0">
                <a:latin typeface="Avenir Next Cyr W04 Demi" panose="020B0703020202020204" pitchFamily="34" charset="0"/>
              </a:rPr>
              <a:t> </a:t>
            </a:r>
            <a:r>
              <a:rPr lang="en-US" sz="2000" dirty="0" err="1" smtClean="0">
                <a:latin typeface="Avenir Next Cyr W04 Demi" panose="020B0703020202020204" pitchFamily="34" charset="0"/>
              </a:rPr>
              <a:t>kelapa</a:t>
            </a:r>
            <a:r>
              <a:rPr lang="en-US" sz="2000" dirty="0" smtClean="0">
                <a:latin typeface="Avenir Next Cyr W04 Demi" panose="020B0703020202020204" pitchFamily="34" charset="0"/>
              </a:rPr>
              <a:t> grade C</a:t>
            </a:r>
            <a:endParaRPr lang="en-US" sz="2000" dirty="0">
              <a:latin typeface="Avenir Next Cyr W04 Demi" panose="020B0703020202020204" pitchFamily="34" charset="0"/>
            </a:endParaRPr>
          </a:p>
        </p:txBody>
      </p:sp>
    </p:spTree>
    <p:extLst>
      <p:ext uri="{BB962C8B-B14F-4D97-AF65-F5344CB8AC3E}">
        <p14:creationId xmlns:p14="http://schemas.microsoft.com/office/powerpoint/2010/main" val="218221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Next Cyr W04 Demi" panose="020B0703020202020204" pitchFamily="34" charset="0"/>
              </a:rPr>
              <a:t>Cerita</a:t>
            </a:r>
            <a:r>
              <a:rPr lang="en-US" dirty="0" smtClean="0">
                <a:latin typeface="Avenir Next Cyr W04 Demi" panose="020B0703020202020204" pitchFamily="34" charset="0"/>
              </a:rPr>
              <a:t> </a:t>
            </a:r>
            <a:r>
              <a:rPr lang="en-US" dirty="0" err="1" smtClean="0">
                <a:latin typeface="Avenir Next Cyr W04 Demi" panose="020B0703020202020204" pitchFamily="34" charset="0"/>
              </a:rPr>
              <a:t>dari</a:t>
            </a:r>
            <a:r>
              <a:rPr lang="en-US" dirty="0" smtClean="0">
                <a:latin typeface="Avenir Next Cyr W04 Demi" panose="020B0703020202020204" pitchFamily="34" charset="0"/>
              </a:rPr>
              <a:t> Telco-company</a:t>
            </a:r>
            <a:endParaRPr lang="en-US" dirty="0">
              <a:latin typeface="Avenir Next Cyr W04 Demi" panose="020B0703020202020204" pitchFamily="34" charset="0"/>
            </a:endParaRPr>
          </a:p>
        </p:txBody>
      </p:sp>
      <p:sp>
        <p:nvSpPr>
          <p:cNvPr id="3" name="Content Placeholder 2"/>
          <p:cNvSpPr>
            <a:spLocks noGrp="1"/>
          </p:cNvSpPr>
          <p:nvPr>
            <p:ph idx="4294967295"/>
          </p:nvPr>
        </p:nvSpPr>
        <p:spPr>
          <a:xfrm>
            <a:off x="1676400" y="1862201"/>
            <a:ext cx="9771888" cy="4351338"/>
          </a:xfrm>
        </p:spPr>
        <p:txBody>
          <a:bodyPr>
            <a:normAutofit/>
          </a:bodyPr>
          <a:lstStyle/>
          <a:p>
            <a:r>
              <a:rPr lang="en-US" sz="2400" dirty="0" err="1" smtClean="0">
                <a:latin typeface="Avenir Next Cyr W04 Demi" panose="020B0703020202020204" pitchFamily="34" charset="0"/>
              </a:rPr>
              <a:t>Kasus</a:t>
            </a:r>
            <a:r>
              <a:rPr lang="en-US" sz="2400" dirty="0" smtClean="0">
                <a:latin typeface="Avenir Next Cyr W04 Demi" panose="020B0703020202020204" pitchFamily="34" charset="0"/>
              </a:rPr>
              <a:t> micro-segmentation… </a:t>
            </a:r>
            <a:r>
              <a:rPr lang="en-US" sz="2400" dirty="0" err="1" smtClean="0">
                <a:latin typeface="Avenir Next Cyr W04 Demi" panose="020B0703020202020204" pitchFamily="34" charset="0"/>
              </a:rPr>
              <a:t>penawaran</a:t>
            </a:r>
            <a:r>
              <a:rPr lang="en-US" sz="2400" dirty="0" smtClean="0">
                <a:latin typeface="Avenir Next Cyr W04 Demi" panose="020B0703020202020204" pitchFamily="34" charset="0"/>
              </a:rPr>
              <a:t> yang targeted </a:t>
            </a:r>
            <a:r>
              <a:rPr lang="en-US" sz="2400" dirty="0" err="1" smtClean="0">
                <a:latin typeface="Avenir Next Cyr W04 Demi" panose="020B0703020202020204" pitchFamily="34" charset="0"/>
              </a:rPr>
              <a:t>akan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cenderung</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berhasil</a:t>
            </a:r>
            <a:endParaRPr lang="en-US" sz="2400" dirty="0" smtClean="0">
              <a:latin typeface="Avenir Next Cyr W04 Demi" panose="020B0703020202020204" pitchFamily="34" charset="0"/>
            </a:endParaRP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variabel</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dikumpulkan</a:t>
            </a:r>
            <a:r>
              <a:rPr lang="en-US" sz="2400" dirty="0">
                <a:latin typeface="Avenir Next Cyr W04 Demi" panose="020B0703020202020204" pitchFamily="34" charset="0"/>
              </a:rPr>
              <a:t> </a:t>
            </a:r>
            <a:r>
              <a:rPr lang="en-US" sz="2400" dirty="0" err="1" smtClean="0">
                <a:latin typeface="Avenir Next Cyr W04 Demi" panose="020B0703020202020204" pitchFamily="34" charset="0"/>
              </a:rPr>
              <a:t>dan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diekstrak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dari</a:t>
            </a:r>
            <a:r>
              <a:rPr lang="en-US" sz="2400" dirty="0" smtClean="0">
                <a:latin typeface="Avenir Next Cyr W04 Demi" panose="020B0703020202020204" pitchFamily="34" charset="0"/>
              </a:rPr>
              <a:t> database (</a:t>
            </a:r>
            <a:r>
              <a:rPr lang="en-US" sz="2400" dirty="0" err="1" smtClean="0">
                <a:latin typeface="Avenir Next Cyr W04 Demi" panose="020B0703020202020204" pitchFamily="34" charset="0"/>
              </a:rPr>
              <a:t>prinsip</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data, </a:t>
            </a:r>
            <a:r>
              <a:rPr lang="en-US" sz="2400" dirty="0" err="1" smtClean="0">
                <a:latin typeface="Avenir Next Cyr W04 Demi" panose="020B0703020202020204" pitchFamily="34" charset="0"/>
              </a:rPr>
              <a:t>semakin</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banyak</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informasi</a:t>
            </a:r>
            <a:r>
              <a:rPr lang="en-US" sz="2400" dirty="0" smtClean="0">
                <a:latin typeface="Avenir Next Cyr W04 Demi" panose="020B0703020202020204" pitchFamily="34" charset="0"/>
              </a:rPr>
              <a:t>)</a:t>
            </a: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Analisis</a:t>
            </a:r>
            <a:r>
              <a:rPr lang="en-US" sz="2400" dirty="0" smtClean="0">
                <a:latin typeface="Avenir Next Cyr W04 Demi" panose="020B0703020202020204" pitchFamily="34" charset="0"/>
              </a:rPr>
              <a:t>: k-means clustering + </a:t>
            </a:r>
            <a:r>
              <a:rPr lang="en-US" sz="2400" dirty="0" err="1" smtClean="0">
                <a:latin typeface="Avenir Next Cyr W04 Demi" panose="020B0703020202020204" pitchFamily="34" charset="0"/>
              </a:rPr>
              <a:t>biplot</a:t>
            </a:r>
            <a:endParaRPr lang="en-US" sz="2400" dirty="0" smtClean="0">
              <a:latin typeface="Avenir Next Cyr W04 Demi" panose="020B0703020202020204" pitchFamily="34" charset="0"/>
            </a:endParaRPr>
          </a:p>
          <a:p>
            <a:endParaRPr lang="en-US" sz="2400" dirty="0" smtClean="0">
              <a:latin typeface="Avenir Next Cyr W04 Demi" panose="020B0703020202020204" pitchFamily="34" charset="0"/>
            </a:endParaRPr>
          </a:p>
          <a:p>
            <a:r>
              <a:rPr lang="en-US" sz="2400" dirty="0" err="1" smtClean="0">
                <a:latin typeface="Avenir Next Cyr W04 Demi" panose="020B0703020202020204" pitchFamily="34" charset="0"/>
              </a:rPr>
              <a:t>Hasil</a:t>
            </a:r>
            <a:r>
              <a:rPr lang="en-US" sz="2400" dirty="0" smtClean="0">
                <a:latin typeface="Avenir Next Cyr W04 Demi" panose="020B0703020202020204" pitchFamily="34" charset="0"/>
              </a:rPr>
              <a:t>: 30+ cluster, </a:t>
            </a:r>
            <a:r>
              <a:rPr lang="en-US" sz="2400" dirty="0" err="1" smtClean="0">
                <a:latin typeface="Avenir Next Cyr W04 Demi" panose="020B0703020202020204" pitchFamily="34" charset="0"/>
              </a:rPr>
              <a:t>bagaimana</a:t>
            </a:r>
            <a:r>
              <a:rPr lang="en-US" sz="2400" dirty="0" smtClean="0">
                <a:latin typeface="Avenir Next Cyr W04 Demi" panose="020B0703020202020204" pitchFamily="34" charset="0"/>
              </a:rPr>
              <a:t> </a:t>
            </a:r>
            <a:r>
              <a:rPr lang="en-US" sz="2400" dirty="0" err="1" smtClean="0">
                <a:latin typeface="Avenir Next Cyr W04 Demi" panose="020B0703020202020204" pitchFamily="34" charset="0"/>
              </a:rPr>
              <a:t>menginterpretasikannya</a:t>
            </a:r>
            <a:r>
              <a:rPr lang="en-US" sz="2400" dirty="0" smtClean="0">
                <a:latin typeface="Avenir Next Cyr W04 Demi" panose="020B0703020202020204" pitchFamily="34" charset="0"/>
              </a:rPr>
              <a:t>?</a:t>
            </a:r>
            <a:endParaRPr lang="en-US" sz="2400" dirty="0">
              <a:latin typeface="Avenir Next Cyr W04 Demi" panose="020B0703020202020204" pitchFamily="34" charset="0"/>
            </a:endParaRPr>
          </a:p>
        </p:txBody>
      </p:sp>
    </p:spTree>
    <p:extLst>
      <p:ext uri="{BB962C8B-B14F-4D97-AF65-F5344CB8AC3E}">
        <p14:creationId xmlns:p14="http://schemas.microsoft.com/office/powerpoint/2010/main" val="71510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025" y="3010002"/>
            <a:ext cx="8738419" cy="1325563"/>
          </a:xfrm>
        </p:spPr>
        <p:txBody>
          <a:bodyPr/>
          <a:lstStyle/>
          <a:p>
            <a:r>
              <a:rPr lang="en-US" dirty="0" smtClean="0"/>
              <a:t>Hands-On Session</a:t>
            </a:r>
            <a:endParaRPr lang="en-US" dirty="0"/>
          </a:p>
        </p:txBody>
      </p:sp>
    </p:spTree>
    <p:extLst>
      <p:ext uri="{BB962C8B-B14F-4D97-AF65-F5344CB8AC3E}">
        <p14:creationId xmlns:p14="http://schemas.microsoft.com/office/powerpoint/2010/main" val="4203613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Bahan</a:t>
            </a:r>
            <a:r>
              <a:rPr lang="en-US" dirty="0" smtClean="0"/>
              <a:t> </a:t>
            </a:r>
            <a:r>
              <a:rPr lang="en-US" dirty="0" err="1" smtClean="0"/>
              <a:t>Diskusi</a:t>
            </a:r>
            <a:endParaRPr lang="en-US" dirty="0"/>
          </a:p>
        </p:txBody>
      </p:sp>
      <p:sp>
        <p:nvSpPr>
          <p:cNvPr id="4" name="Content Placeholder 3"/>
          <p:cNvSpPr>
            <a:spLocks noGrp="1"/>
          </p:cNvSpPr>
          <p:nvPr>
            <p:ph idx="1"/>
          </p:nvPr>
        </p:nvSpPr>
        <p:spPr/>
        <p:txBody>
          <a:bodyPr/>
          <a:lstStyle/>
          <a:p>
            <a:r>
              <a:rPr lang="en-US" dirty="0" err="1" smtClean="0"/>
              <a:t>Diskretisasi</a:t>
            </a:r>
            <a:endParaRPr lang="en-US" dirty="0" smtClean="0"/>
          </a:p>
          <a:p>
            <a:r>
              <a:rPr lang="en-US" dirty="0" err="1" smtClean="0"/>
              <a:t>WoE</a:t>
            </a:r>
            <a:r>
              <a:rPr lang="en-US" dirty="0" smtClean="0"/>
              <a:t> </a:t>
            </a:r>
            <a:r>
              <a:rPr lang="en-US" dirty="0" err="1" smtClean="0"/>
              <a:t>dan</a:t>
            </a:r>
            <a:r>
              <a:rPr lang="en-US" dirty="0" smtClean="0"/>
              <a:t> Information Value</a:t>
            </a:r>
          </a:p>
          <a:p>
            <a:r>
              <a:rPr lang="en-US" dirty="0" smtClean="0"/>
              <a:t>Ensemble Tree</a:t>
            </a:r>
            <a:endParaRPr lang="en-US" dirty="0"/>
          </a:p>
        </p:txBody>
      </p:sp>
    </p:spTree>
    <p:extLst>
      <p:ext uri="{BB962C8B-B14F-4D97-AF65-F5344CB8AC3E}">
        <p14:creationId xmlns:p14="http://schemas.microsoft.com/office/powerpoint/2010/main" val="434893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4060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015663"/>
          </a:xfrm>
          <a:prstGeom prst="rect">
            <a:avLst/>
          </a:prstGeom>
          <a:noFill/>
        </p:spPr>
        <p:txBody>
          <a:bodyPr wrap="square" rtlCol="0">
            <a:spAutoFit/>
          </a:bodyPr>
          <a:lstStyle/>
          <a:p>
            <a:pPr algn="r"/>
            <a:r>
              <a:rPr lang="en-US" sz="6000" dirty="0" err="1" smtClean="0">
                <a:solidFill>
                  <a:schemeClr val="bg1"/>
                </a:solidFill>
                <a:latin typeface="Avenir Next Cyr W04 Demi" panose="020B0703020202020204" pitchFamily="34" charset="0"/>
              </a:rPr>
              <a:t>Diskretisasi</a:t>
            </a:r>
            <a:endParaRPr lang="en-US" sz="6000" dirty="0">
              <a:solidFill>
                <a:schemeClr val="bg1"/>
              </a:solidFill>
              <a:latin typeface="Avenir Next Cyr W04 Demi" panose="020B0703020202020204" pitchFamily="34"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1790818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may contain: 1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
            <a:ext cx="51435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1"/>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6979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p:txBody>
          <a:bodyPr/>
          <a:lstStyle/>
          <a:p>
            <a:r>
              <a:rPr lang="en-US" smtClean="0"/>
              <a:t>Pendahuluan dan Motivasi</a:t>
            </a:r>
          </a:p>
          <a:p>
            <a:r>
              <a:rPr lang="en-US" smtClean="0"/>
              <a:t>Pengelompokan Metode Diskretisasi</a:t>
            </a:r>
          </a:p>
          <a:p>
            <a:r>
              <a:rPr lang="en-US" smtClean="0"/>
              <a:t>Unsupervised Discretization</a:t>
            </a:r>
          </a:p>
          <a:p>
            <a:r>
              <a:rPr lang="en-US" smtClean="0"/>
              <a:t>Supervised Discretization</a:t>
            </a:r>
            <a:endParaRPr lang="en-US"/>
          </a:p>
        </p:txBody>
      </p:sp>
    </p:spTree>
    <p:extLst>
      <p:ext uri="{BB962C8B-B14F-4D97-AF65-F5344CB8AC3E}">
        <p14:creationId xmlns:p14="http://schemas.microsoft.com/office/powerpoint/2010/main" val="20472013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s-ES" smtClean="0">
                <a:ea typeface="ＭＳ Ｐゴシック" pitchFamily="34" charset="-128"/>
              </a:rPr>
              <a:t>Pendahuluan</a:t>
            </a:r>
            <a:endParaRPr lang="es-ES" smtClean="0">
              <a:solidFill>
                <a:schemeClr val="bg2"/>
              </a:solidFill>
              <a:ea typeface="ＭＳ Ｐゴシック" pitchFamily="34" charset="-128"/>
            </a:endParaRPr>
          </a:p>
        </p:txBody>
      </p:sp>
      <p:sp>
        <p:nvSpPr>
          <p:cNvPr id="17410" name="Rectangle 3"/>
          <p:cNvSpPr>
            <a:spLocks noGrp="1" noChangeArrowheads="1"/>
          </p:cNvSpPr>
          <p:nvPr>
            <p:ph idx="1"/>
          </p:nvPr>
        </p:nvSpPr>
        <p:spPr/>
        <p:txBody>
          <a:bodyPr>
            <a:normAutofit/>
          </a:bodyPr>
          <a:lstStyle/>
          <a:p>
            <a:pPr algn="just" eaLnBrk="1" hangingPunct="1"/>
            <a:r>
              <a:rPr lang="es-ES" dirty="0" smtClean="0">
                <a:ea typeface="ＭＳ Ｐゴシック" pitchFamily="34" charset="-128"/>
              </a:rPr>
              <a:t>Data </a:t>
            </a:r>
            <a:r>
              <a:rPr lang="es-ES" dirty="0" err="1" smtClean="0">
                <a:ea typeface="ＭＳ Ｐゴシック" pitchFamily="34" charset="-128"/>
              </a:rPr>
              <a:t>terdiri</a:t>
            </a:r>
            <a:r>
              <a:rPr lang="es-ES" dirty="0" smtClean="0">
                <a:ea typeface="ＭＳ Ｐゴシック" pitchFamily="34" charset="-128"/>
              </a:rPr>
              <a:t> atas </a:t>
            </a:r>
            <a:r>
              <a:rPr lang="es-ES" dirty="0" err="1" smtClean="0">
                <a:ea typeface="ＭＳ Ｐゴシック" pitchFamily="34" charset="-128"/>
              </a:rPr>
              <a:t>banyak</a:t>
            </a:r>
            <a:r>
              <a:rPr lang="es-ES" dirty="0" smtClean="0">
                <a:ea typeface="ＭＳ Ｐゴシック" pitchFamily="34" charset="-128"/>
              </a:rPr>
              <a:t> </a:t>
            </a:r>
            <a:r>
              <a:rPr lang="es-ES" dirty="0" err="1" smtClean="0">
                <a:ea typeface="ＭＳ Ｐゴシック" pitchFamily="34" charset="-128"/>
              </a:rPr>
              <a:t>variabel</a:t>
            </a:r>
            <a:r>
              <a:rPr lang="es-ES" dirty="0" smtClean="0">
                <a:ea typeface="ＭＳ Ｐゴシック" pitchFamily="34" charset="-128"/>
              </a:rPr>
              <a:t> </a:t>
            </a:r>
            <a:r>
              <a:rPr lang="es-ES" dirty="0" err="1" smtClean="0">
                <a:ea typeface="ＭＳ Ｐゴシック" pitchFamily="34" charset="-128"/>
              </a:rPr>
              <a:t>dengan</a:t>
            </a:r>
            <a:r>
              <a:rPr lang="es-ES" dirty="0" smtClean="0">
                <a:ea typeface="ＭＳ Ｐゴシック" pitchFamily="34" charset="-128"/>
              </a:rPr>
              <a:t> </a:t>
            </a:r>
            <a:r>
              <a:rPr lang="es-ES" dirty="0" err="1" smtClean="0">
                <a:ea typeface="ＭＳ Ｐゴシック" pitchFamily="34" charset="-128"/>
              </a:rPr>
              <a:t>berbagai</a:t>
            </a:r>
            <a:r>
              <a:rPr lang="es-ES" dirty="0" smtClean="0">
                <a:ea typeface="ＭＳ Ｐゴシック" pitchFamily="34" charset="-128"/>
              </a:rPr>
              <a:t> </a:t>
            </a:r>
            <a:r>
              <a:rPr lang="es-ES" dirty="0" err="1" smtClean="0">
                <a:ea typeface="ＭＳ Ｐゴシック" pitchFamily="34" charset="-128"/>
              </a:rPr>
              <a:t>format</a:t>
            </a:r>
            <a:r>
              <a:rPr lang="es-ES" dirty="0" smtClean="0">
                <a:ea typeface="ＭＳ Ｐゴシック" pitchFamily="34" charset="-128"/>
              </a:rPr>
              <a:t>/</a:t>
            </a:r>
            <a:r>
              <a:rPr lang="es-ES" dirty="0" err="1" smtClean="0">
                <a:ea typeface="ＭＳ Ｐゴシック" pitchFamily="34" charset="-128"/>
              </a:rPr>
              <a:t>tipe</a:t>
            </a:r>
            <a:r>
              <a:rPr lang="es-ES" dirty="0" smtClean="0">
                <a:ea typeface="ＭＳ Ｐゴシック" pitchFamily="34" charset="-128"/>
              </a:rPr>
              <a:t>:</a:t>
            </a:r>
          </a:p>
          <a:p>
            <a:pPr lvl="1" algn="just"/>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diskret</a:t>
            </a:r>
            <a:endParaRPr lang="es-ES" dirty="0" smtClean="0">
              <a:ea typeface="ＭＳ Ｐゴシック" pitchFamily="34" charset="-128"/>
            </a:endParaRPr>
          </a:p>
          <a:p>
            <a:pPr lvl="1" algn="just"/>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kontinu</a:t>
            </a:r>
            <a:endParaRPr lang="es-ES" dirty="0" smtClean="0">
              <a:ea typeface="ＭＳ Ｐゴシック" pitchFamily="34" charset="-128"/>
            </a:endParaRPr>
          </a:p>
          <a:p>
            <a:pPr lvl="1" algn="just"/>
            <a:r>
              <a:rPr lang="es-ES" dirty="0" err="1" smtClean="0">
                <a:ea typeface="ＭＳ Ｐゴシック" pitchFamily="34" charset="-128"/>
              </a:rPr>
              <a:t>Kategorik</a:t>
            </a:r>
            <a:r>
              <a:rPr lang="es-ES" dirty="0" smtClean="0">
                <a:ea typeface="ＭＳ Ｐゴシック" pitchFamily="34" charset="-128"/>
              </a:rPr>
              <a:t> ordinal</a:t>
            </a:r>
          </a:p>
          <a:p>
            <a:pPr lvl="1" algn="just"/>
            <a:r>
              <a:rPr lang="es-ES" dirty="0" err="1" smtClean="0">
                <a:ea typeface="ＭＳ Ｐゴシック" pitchFamily="34" charset="-128"/>
              </a:rPr>
              <a:t>Kategorik</a:t>
            </a:r>
            <a:r>
              <a:rPr lang="es-ES" dirty="0" smtClean="0">
                <a:ea typeface="ＭＳ Ｐゴシック" pitchFamily="34" charset="-128"/>
              </a:rPr>
              <a:t> nominal</a:t>
            </a:r>
          </a:p>
          <a:p>
            <a:pPr algn="just" eaLnBrk="1" hangingPunct="1"/>
            <a:r>
              <a:rPr lang="es-ES" dirty="0" err="1" smtClean="0">
                <a:ea typeface="ＭＳ Ｐゴシック" pitchFamily="34" charset="-128"/>
              </a:rPr>
              <a:t>Variabel</a:t>
            </a:r>
            <a:r>
              <a:rPr lang="es-ES" dirty="0" smtClean="0">
                <a:ea typeface="ＭＳ Ｐゴシック" pitchFamily="34" charset="-128"/>
              </a:rPr>
              <a:t> yang </a:t>
            </a:r>
            <a:r>
              <a:rPr lang="es-ES" dirty="0" err="1" smtClean="0">
                <a:ea typeface="ＭＳ Ｐゴシック" pitchFamily="34" charset="-128"/>
              </a:rPr>
              <a:t>bertipe</a:t>
            </a:r>
            <a:r>
              <a:rPr lang="es-ES" dirty="0" smtClean="0">
                <a:ea typeface="ＭＳ Ｐゴシック" pitchFamily="34" charset="-128"/>
              </a:rPr>
              <a:t> </a:t>
            </a:r>
            <a:r>
              <a:rPr lang="es-ES" dirty="0" err="1" smtClean="0">
                <a:ea typeface="ＭＳ Ｐゴシック" pitchFamily="34" charset="-128"/>
              </a:rPr>
              <a:t>numerik</a:t>
            </a:r>
            <a:r>
              <a:rPr lang="es-ES" dirty="0" smtClean="0">
                <a:ea typeface="ＭＳ Ｐゴシック" pitchFamily="34" charset="-128"/>
              </a:rPr>
              <a:t> </a:t>
            </a:r>
            <a:r>
              <a:rPr lang="es-ES" dirty="0" err="1" smtClean="0">
                <a:ea typeface="ＭＳ Ｐゴシック" pitchFamily="34" charset="-128"/>
              </a:rPr>
              <a:t>dapat</a:t>
            </a:r>
            <a:r>
              <a:rPr lang="es-ES" dirty="0" smtClean="0">
                <a:ea typeface="ＭＳ Ｐゴシック" pitchFamily="34" charset="-128"/>
              </a:rPr>
              <a:t> </a:t>
            </a:r>
            <a:r>
              <a:rPr lang="es-ES" dirty="0" err="1" smtClean="0">
                <a:ea typeface="ＭＳ Ｐゴシック" pitchFamily="34" charset="-128"/>
              </a:rPr>
              <a:t>diubah</a:t>
            </a:r>
            <a:r>
              <a:rPr lang="es-ES" dirty="0" smtClean="0">
                <a:ea typeface="ＭＳ Ｐゴシック" pitchFamily="34" charset="-128"/>
              </a:rPr>
              <a:t> </a:t>
            </a:r>
            <a:r>
              <a:rPr lang="es-ES" dirty="0" err="1" smtClean="0">
                <a:ea typeface="ＭＳ Ｐゴシック" pitchFamily="34" charset="-128"/>
              </a:rPr>
              <a:t>menjadi</a:t>
            </a:r>
            <a:r>
              <a:rPr lang="es-ES" dirty="0" smtClean="0">
                <a:ea typeface="ＭＳ Ｐゴシック" pitchFamily="34" charset="-128"/>
              </a:rPr>
              <a:t> </a:t>
            </a:r>
            <a:r>
              <a:rPr lang="es-ES" dirty="0" err="1" smtClean="0">
                <a:ea typeface="ＭＳ Ｐゴシック" pitchFamily="34" charset="-128"/>
              </a:rPr>
              <a:t>kategorik</a:t>
            </a:r>
            <a:r>
              <a:rPr lang="es-ES" dirty="0" smtClean="0">
                <a:ea typeface="ＭＳ Ｐゴシック" pitchFamily="34" charset="-128"/>
              </a:rPr>
              <a:t> (ordinal) </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prosesnya</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dikenal</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sebagai</a:t>
            </a:r>
            <a:r>
              <a:rPr lang="es-ES" dirty="0" smtClean="0">
                <a:ea typeface="ＭＳ Ｐゴシック" pitchFamily="34" charset="-128"/>
                <a:sym typeface="Wingdings" pitchFamily="2" charset="2"/>
              </a:rPr>
              <a:t> </a:t>
            </a:r>
            <a:r>
              <a:rPr lang="es-ES" b="1" dirty="0" err="1" smtClean="0">
                <a:solidFill>
                  <a:srgbClr val="C00000"/>
                </a:solidFill>
                <a:ea typeface="ＭＳ Ｐゴシック" pitchFamily="34" charset="-128"/>
                <a:sym typeface="Wingdings" pitchFamily="2" charset="2"/>
              </a:rPr>
              <a:t>diskretisasi</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ada</a:t>
            </a:r>
            <a:r>
              <a:rPr lang="es-ES" dirty="0" smtClean="0">
                <a:ea typeface="ＭＳ Ｐゴシック" pitchFamily="34" charset="-128"/>
                <a:sym typeface="Wingdings" pitchFamily="2" charset="2"/>
              </a:rPr>
              <a:t> juga yang </a:t>
            </a:r>
            <a:r>
              <a:rPr lang="es-ES" dirty="0" err="1" smtClean="0">
                <a:ea typeface="ＭＳ Ｐゴシック" pitchFamily="34" charset="-128"/>
                <a:sym typeface="Wingdings" pitchFamily="2" charset="2"/>
              </a:rPr>
              <a:t>menyebut</a:t>
            </a:r>
            <a:r>
              <a:rPr lang="es-ES" dirty="0" smtClean="0">
                <a:ea typeface="ＭＳ Ｐゴシック" pitchFamily="34" charset="-128"/>
                <a:sym typeface="Wingdings" pitchFamily="2" charset="2"/>
              </a:rPr>
              <a:t> </a:t>
            </a:r>
            <a:r>
              <a:rPr lang="es-ES" dirty="0" err="1" smtClean="0">
                <a:ea typeface="ＭＳ Ｐゴシック" pitchFamily="34" charset="-128"/>
                <a:sym typeface="Wingdings" pitchFamily="2" charset="2"/>
              </a:rPr>
              <a:t>sebagai</a:t>
            </a:r>
            <a:r>
              <a:rPr lang="es-ES" dirty="0" smtClean="0">
                <a:ea typeface="ＭＳ Ｐゴシック" pitchFamily="34" charset="-128"/>
                <a:sym typeface="Wingdings" pitchFamily="2" charset="2"/>
              </a:rPr>
              <a:t> </a:t>
            </a:r>
            <a:r>
              <a:rPr lang="es-ES" b="1" dirty="0" err="1" smtClean="0">
                <a:solidFill>
                  <a:srgbClr val="C00000"/>
                </a:solidFill>
                <a:ea typeface="ＭＳ Ｐゴシック" pitchFamily="34" charset="-128"/>
                <a:sym typeface="Wingdings" pitchFamily="2" charset="2"/>
              </a:rPr>
              <a:t>binning</a:t>
            </a:r>
            <a:endParaRPr lang="es-ES" b="1" dirty="0" smtClean="0">
              <a:solidFill>
                <a:srgbClr val="C00000"/>
              </a:solidFill>
              <a:ea typeface="ＭＳ Ｐゴシック" pitchFamily="34" charset="-128"/>
            </a:endParaRPr>
          </a:p>
          <a:p>
            <a:pPr algn="just"/>
            <a:r>
              <a:rPr lang="es-ES" dirty="0" err="1" smtClean="0">
                <a:ea typeface="ＭＳ Ｐゴシック" pitchFamily="34" charset="-128"/>
              </a:rPr>
              <a:t>Diskretisasi</a:t>
            </a:r>
            <a:r>
              <a:rPr lang="es-ES" dirty="0" smtClean="0">
                <a:ea typeface="ＭＳ Ｐゴシック" pitchFamily="34" charset="-128"/>
              </a:rPr>
              <a:t> </a:t>
            </a:r>
            <a:r>
              <a:rPr lang="es-ES" dirty="0" err="1" smtClean="0">
                <a:ea typeface="ＭＳ Ｐゴシック" pitchFamily="34" charset="-128"/>
              </a:rPr>
              <a:t>ini</a:t>
            </a:r>
            <a:r>
              <a:rPr lang="es-ES" dirty="0" smtClean="0">
                <a:ea typeface="ＭＳ Ｐゴシック" pitchFamily="34" charset="-128"/>
              </a:rPr>
              <a:t> </a:t>
            </a:r>
            <a:r>
              <a:rPr lang="es-ES" dirty="0" err="1" smtClean="0">
                <a:ea typeface="ＭＳ Ｐゴシック" pitchFamily="34" charset="-128"/>
              </a:rPr>
              <a:t>sering</a:t>
            </a:r>
            <a:r>
              <a:rPr lang="es-ES" dirty="0" smtClean="0">
                <a:ea typeface="ＭＳ Ｐゴシック" pitchFamily="34" charset="-128"/>
              </a:rPr>
              <a:t> </a:t>
            </a:r>
            <a:r>
              <a:rPr lang="es-ES" dirty="0" err="1" smtClean="0">
                <a:ea typeface="ＭＳ Ｐゴシック" pitchFamily="34" charset="-128"/>
              </a:rPr>
              <a:t>membantu</a:t>
            </a:r>
            <a:r>
              <a:rPr lang="es-ES" dirty="0" smtClean="0">
                <a:ea typeface="ＭＳ Ｐゴシック" pitchFamily="34" charset="-128"/>
              </a:rPr>
              <a:t> </a:t>
            </a:r>
            <a:r>
              <a:rPr lang="es-ES" dirty="0" err="1" smtClean="0">
                <a:ea typeface="ＭＳ Ｐゴシック" pitchFamily="34" charset="-128"/>
              </a:rPr>
              <a:t>dalam</a:t>
            </a:r>
            <a:r>
              <a:rPr lang="es-ES" dirty="0" smtClean="0">
                <a:ea typeface="ＭＳ Ｐゴシック" pitchFamily="34" charset="-128"/>
              </a:rPr>
              <a:t> </a:t>
            </a:r>
            <a:r>
              <a:rPr lang="es-ES" dirty="0" err="1" smtClean="0">
                <a:ea typeface="ＭＳ Ｐゴシック" pitchFamily="34" charset="-128"/>
              </a:rPr>
              <a:t>pemodelan</a:t>
            </a:r>
            <a:r>
              <a:rPr lang="es-ES" dirty="0" smtClean="0">
                <a:ea typeface="ＭＳ Ｐゴシック" pitchFamily="34" charset="-128"/>
              </a:rPr>
              <a:t> </a:t>
            </a:r>
            <a:r>
              <a:rPr lang="es-ES" dirty="0" err="1" smtClean="0">
                <a:ea typeface="ＭＳ Ｐゴシック" pitchFamily="34" charset="-128"/>
              </a:rPr>
              <a:t>prediktif</a:t>
            </a:r>
            <a:endParaRPr lang="es-ES" dirty="0" smtClean="0">
              <a:solidFill>
                <a:schemeClr val="bg2"/>
              </a:solidFill>
              <a:ea typeface="ＭＳ Ｐゴシック" pitchFamily="34" charset="-128"/>
            </a:endParaRPr>
          </a:p>
        </p:txBody>
      </p:sp>
    </p:spTree>
    <p:extLst>
      <p:ext uri="{BB962C8B-B14F-4D97-AF65-F5344CB8AC3E}">
        <p14:creationId xmlns:p14="http://schemas.microsoft.com/office/powerpoint/2010/main" val="1285315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s-ES" smtClean="0">
                <a:ea typeface="ＭＳ Ｐゴシック" pitchFamily="34" charset="-128"/>
              </a:rPr>
              <a:t>Diskretisasi</a:t>
            </a:r>
            <a:endParaRPr lang="es-ES" smtClean="0">
              <a:solidFill>
                <a:schemeClr val="bg2"/>
              </a:solidFill>
              <a:ea typeface="ＭＳ Ｐゴシック" pitchFamily="34" charset="-128"/>
            </a:endParaRPr>
          </a:p>
        </p:txBody>
      </p:sp>
      <p:sp>
        <p:nvSpPr>
          <p:cNvPr id="18434" name="Rectangle 3"/>
          <p:cNvSpPr>
            <a:spLocks noGrp="1" noChangeArrowheads="1"/>
          </p:cNvSpPr>
          <p:nvPr>
            <p:ph idx="1"/>
          </p:nvPr>
        </p:nvSpPr>
        <p:spPr/>
        <p:txBody>
          <a:bodyPr>
            <a:normAutofit/>
          </a:bodyPr>
          <a:lstStyle/>
          <a:p>
            <a:pPr marL="0" indent="0" algn="just">
              <a:buNone/>
            </a:pPr>
            <a:r>
              <a:rPr lang="es-ES">
                <a:ea typeface="ＭＳ Ｐゴシック" pitchFamily="34" charset="-128"/>
              </a:rPr>
              <a:t>Andaikan dataset berisi </a:t>
            </a:r>
            <a:r>
              <a:rPr lang="es-ES" i="1">
                <a:ea typeface="ＭＳ Ｐゴシック" pitchFamily="34" charset="-128"/>
              </a:rPr>
              <a:t>N</a:t>
            </a:r>
            <a:r>
              <a:rPr lang="es-ES">
                <a:ea typeface="ＭＳ Ｐゴシック" pitchFamily="34" charset="-128"/>
              </a:rPr>
              <a:t> observasi, proses diskretiasi terhadap variabel numerik </a:t>
            </a:r>
            <a:r>
              <a:rPr lang="es-ES" i="1">
                <a:ea typeface="ＭＳ Ｐゴシック" pitchFamily="34" charset="-128"/>
              </a:rPr>
              <a:t>A</a:t>
            </a:r>
            <a:r>
              <a:rPr lang="es-ES">
                <a:ea typeface="ＭＳ Ｐゴシック" pitchFamily="34" charset="-128"/>
              </a:rPr>
              <a:t> adalah mengubah nilai variabel tersebut menjadi </a:t>
            </a:r>
            <a:r>
              <a:rPr lang="es-ES" i="1">
                <a:ea typeface="ＭＳ Ｐゴシック" pitchFamily="34" charset="-128"/>
              </a:rPr>
              <a:t>m</a:t>
            </a:r>
            <a:r>
              <a:rPr lang="es-ES">
                <a:ea typeface="ＭＳ Ｐゴシック" pitchFamily="34" charset="-128"/>
              </a:rPr>
              <a:t> interval </a:t>
            </a:r>
            <a:r>
              <a:rPr lang="es-ES" i="1">
                <a:ea typeface="ＭＳ Ｐゴシック" pitchFamily="34" charset="-128"/>
              </a:rPr>
              <a:t>D = {[d</a:t>
            </a:r>
            <a:r>
              <a:rPr lang="es-ES" i="1" baseline="-25000">
                <a:ea typeface="ＭＳ Ｐゴシック" pitchFamily="34" charset="-128"/>
              </a:rPr>
              <a:t>0</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2</a:t>
            </a:r>
            <a:r>
              <a:rPr lang="es-ES" i="1">
                <a:ea typeface="ＭＳ Ｐゴシック" pitchFamily="34" charset="-128"/>
              </a:rPr>
              <a:t>], …, (d</a:t>
            </a:r>
            <a:r>
              <a:rPr lang="es-ES" i="1" baseline="-25000">
                <a:ea typeface="ＭＳ Ｐゴシック" pitchFamily="34" charset="-128"/>
              </a:rPr>
              <a:t>m−1</a:t>
            </a:r>
            <a:r>
              <a:rPr lang="es-ES" i="1">
                <a:ea typeface="ＭＳ Ｐゴシック" pitchFamily="34" charset="-128"/>
              </a:rPr>
              <a:t>, d</a:t>
            </a:r>
            <a:r>
              <a:rPr lang="es-ES" i="1" baseline="-25000">
                <a:ea typeface="ＭＳ Ｐゴシック" pitchFamily="34" charset="-128"/>
              </a:rPr>
              <a:t>m</a:t>
            </a:r>
            <a:r>
              <a:rPr lang="es-ES" i="1">
                <a:ea typeface="ＭＳ Ｐゴシック" pitchFamily="34" charset="-128"/>
              </a:rPr>
              <a:t>]}</a:t>
            </a:r>
            <a:r>
              <a:rPr lang="es-ES">
                <a:ea typeface="ＭＳ Ｐゴシック" pitchFamily="34" charset="-128"/>
              </a:rPr>
              <a:t>, dengan </a:t>
            </a:r>
            <a:r>
              <a:rPr lang="es-ES" i="1">
                <a:ea typeface="ＭＳ Ｐゴシック" pitchFamily="34" charset="-128"/>
              </a:rPr>
              <a:t>d</a:t>
            </a:r>
            <a:r>
              <a:rPr lang="es-ES" i="1" baseline="-25000">
                <a:ea typeface="ＭＳ Ｐゴシック" pitchFamily="34" charset="-128"/>
              </a:rPr>
              <a:t>0</a:t>
            </a:r>
            <a:r>
              <a:rPr lang="es-ES">
                <a:ea typeface="ＭＳ Ｐゴシック" pitchFamily="34" charset="-128"/>
              </a:rPr>
              <a:t> adalah nilai terkecil, </a:t>
            </a:r>
            <a:r>
              <a:rPr lang="es-ES" i="1">
                <a:ea typeface="ＭＳ Ｐゴシック" pitchFamily="34" charset="-128"/>
              </a:rPr>
              <a:t>d</a:t>
            </a:r>
            <a:r>
              <a:rPr lang="es-ES" i="1" baseline="-25000">
                <a:ea typeface="ＭＳ Ｐゴシック" pitchFamily="34" charset="-128"/>
              </a:rPr>
              <a:t>m</a:t>
            </a:r>
            <a:r>
              <a:rPr lang="es-ES">
                <a:ea typeface="ＭＳ Ｐゴシック" pitchFamily="34" charset="-128"/>
              </a:rPr>
              <a:t> adalah nilai terbesar, dan </a:t>
            </a:r>
            <a:r>
              <a:rPr lang="es-ES" i="1">
                <a:ea typeface="ＭＳ Ｐゴシック" pitchFamily="34" charset="-128"/>
              </a:rPr>
              <a:t>d</a:t>
            </a:r>
            <a:r>
              <a:rPr lang="es-ES" i="1" baseline="-25000">
                <a:ea typeface="ＭＳ Ｐゴシック" pitchFamily="34" charset="-128"/>
              </a:rPr>
              <a:t>i</a:t>
            </a:r>
            <a:r>
              <a:rPr lang="es-ES" i="1">
                <a:ea typeface="ＭＳ Ｐゴシック" pitchFamily="34" charset="-128"/>
              </a:rPr>
              <a:t> &lt; d</a:t>
            </a:r>
            <a:r>
              <a:rPr lang="es-ES" i="1" baseline="-25000">
                <a:ea typeface="ＭＳ Ｐゴシック" pitchFamily="34" charset="-128"/>
              </a:rPr>
              <a:t>i+i</a:t>
            </a:r>
            <a:r>
              <a:rPr lang="es-ES">
                <a:ea typeface="ＭＳ Ｐゴシック" pitchFamily="34" charset="-128"/>
              </a:rPr>
              <a:t>, untuk </a:t>
            </a:r>
            <a:r>
              <a:rPr lang="es-ES" i="1">
                <a:ea typeface="ＭＳ Ｐゴシック" pitchFamily="34" charset="-128"/>
              </a:rPr>
              <a:t>i = 0, 1, ...,m−1</a:t>
            </a:r>
            <a:r>
              <a:rPr lang="es-ES">
                <a:ea typeface="ＭＳ Ｐゴシック" pitchFamily="34" charset="-128"/>
              </a:rPr>
              <a:t>. </a:t>
            </a:r>
            <a:endParaRPr lang="es-ES" smtClean="0">
              <a:ea typeface="ＭＳ Ｐゴシック" pitchFamily="34" charset="-128"/>
            </a:endParaRPr>
          </a:p>
        </p:txBody>
      </p:sp>
    </p:spTree>
    <p:extLst>
      <p:ext uri="{BB962C8B-B14F-4D97-AF65-F5344CB8AC3E}">
        <p14:creationId xmlns:p14="http://schemas.microsoft.com/office/powerpoint/2010/main" val="3851413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Diskretisasi</a:t>
            </a:r>
            <a:endParaRPr lang="en-US"/>
          </a:p>
        </p:txBody>
      </p:sp>
      <p:graphicFrame>
        <p:nvGraphicFramePr>
          <p:cNvPr id="4" name="Table 3"/>
          <p:cNvGraphicFramePr>
            <a:graphicFrameLocks noGrp="1"/>
          </p:cNvGraphicFramePr>
          <p:nvPr/>
        </p:nvGraphicFramePr>
        <p:xfrm>
          <a:off x="2514600" y="1676401"/>
          <a:ext cx="1752600" cy="4714875"/>
        </p:xfrm>
        <a:graphic>
          <a:graphicData uri="http://schemas.openxmlformats.org/drawingml/2006/table">
            <a:tbl>
              <a:tblPr/>
              <a:tblGrid>
                <a:gridCol w="1752600">
                  <a:extLst>
                    <a:ext uri="{9D8B030D-6E8A-4147-A177-3AD203B41FA5}">
                      <a16:colId xmlns:a16="http://schemas.microsoft.com/office/drawing/2014/main" val="20000"/>
                    </a:ext>
                  </a:extLst>
                </a:gridCol>
              </a:tblGrid>
              <a:tr h="190500">
                <a:tc>
                  <a:txBody>
                    <a:bodyPr/>
                    <a:lstStyle/>
                    <a:p>
                      <a:pPr algn="r" fontAlgn="b"/>
                      <a:r>
                        <a:rPr lang="en-US" sz="2000" b="0" i="0" u="none" strike="noStrike">
                          <a:solidFill>
                            <a:srgbClr val="000000"/>
                          </a:solidFill>
                          <a:latin typeface="Calibri"/>
                        </a:rPr>
                        <a:t>6.58</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2000" b="0" i="0" u="none" strike="noStrike">
                          <a:solidFill>
                            <a:srgbClr val="000000"/>
                          </a:solidFill>
                          <a:latin typeface="Calibri"/>
                        </a:rPr>
                        <a:t>15.35</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2000" b="0" i="0" u="none" strike="noStrike">
                          <a:solidFill>
                            <a:srgbClr val="000000"/>
                          </a:solidFill>
                          <a:latin typeface="Calibri"/>
                        </a:rPr>
                        <a:t>14.24</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2000" b="0" i="0" u="none" strike="noStrike">
                          <a:solidFill>
                            <a:srgbClr val="000000"/>
                          </a:solidFill>
                          <a:latin typeface="Calibri"/>
                        </a:rPr>
                        <a:t>6.22</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2000" b="0" i="0" u="none" strike="noStrike">
                          <a:solidFill>
                            <a:srgbClr val="000000"/>
                          </a:solidFill>
                          <a:latin typeface="Calibri"/>
                        </a:rPr>
                        <a:t>1.82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2000" b="0" i="0" u="none" strike="noStrike">
                          <a:solidFill>
                            <a:srgbClr val="000000"/>
                          </a:solidFill>
                          <a:latin typeface="Calibri"/>
                        </a:rPr>
                        <a:t>2.11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2000" b="0" i="0" u="none" strike="noStrike">
                          <a:solidFill>
                            <a:srgbClr val="000000"/>
                          </a:solidFill>
                          <a:latin typeface="Calibri"/>
                        </a:rPr>
                        <a:t>13.77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2000" b="0" i="0" u="none" strike="noStrike">
                          <a:solidFill>
                            <a:srgbClr val="000000"/>
                          </a:solidFill>
                          <a:latin typeface="Calibri"/>
                        </a:rPr>
                        <a:t>5.65</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r" fontAlgn="b"/>
                      <a:r>
                        <a:rPr lang="en-US" sz="2000" b="0" i="0" u="none" strike="noStrike">
                          <a:solidFill>
                            <a:srgbClr val="000000"/>
                          </a:solidFill>
                          <a:latin typeface="Calibri"/>
                        </a:rPr>
                        <a:t>15.58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r" fontAlgn="b"/>
                      <a:r>
                        <a:rPr lang="en-US" sz="2000" b="0" i="0" u="none" strike="noStrike">
                          <a:solidFill>
                            <a:srgbClr val="000000"/>
                          </a:solidFill>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r" fontAlgn="b"/>
                      <a:r>
                        <a:rPr lang="en-US" sz="2000" b="0" i="0" u="none" strike="noStrike">
                          <a:solidFill>
                            <a:srgbClr val="000000"/>
                          </a:solidFill>
                          <a:latin typeface="Calibri"/>
                        </a:rPr>
                        <a:t>13.05</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r" fontAlgn="b"/>
                      <a:r>
                        <a:rPr lang="en-US" sz="2000" b="0" i="0" u="none" strike="noStrike">
                          <a:solidFill>
                            <a:srgbClr val="000000"/>
                          </a:solidFill>
                          <a:latin typeface="Calibri"/>
                        </a:rPr>
                        <a:t>11.64</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r" fontAlgn="b"/>
                      <a:r>
                        <a:rPr lang="en-US" sz="2000" b="0" i="0" u="none" strike="noStrike">
                          <a:solidFill>
                            <a:srgbClr val="000000"/>
                          </a:solidFill>
                          <a:latin typeface="Calibri"/>
                        </a:rPr>
                        <a:t>10.91</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r" fontAlgn="b"/>
                      <a:r>
                        <a:rPr lang="en-US" sz="2000" b="0" i="0" u="none" strike="noStrike">
                          <a:solidFill>
                            <a:srgbClr val="000000"/>
                          </a:solidFill>
                          <a:latin typeface="Calibri"/>
                        </a:rPr>
                        <a:t>14.31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r" fontAlgn="b"/>
                      <a:r>
                        <a:rPr lang="en-US" sz="2000" b="0" i="0" u="none" strike="noStrike">
                          <a:solidFill>
                            <a:srgbClr val="000000"/>
                          </a:solidFill>
                          <a:latin typeface="Calibri"/>
                        </a:rPr>
                        <a:t>7.42</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graphicFrame>
        <p:nvGraphicFramePr>
          <p:cNvPr id="5" name="Table 4"/>
          <p:cNvGraphicFramePr>
            <a:graphicFrameLocks noGrp="1"/>
          </p:cNvGraphicFramePr>
          <p:nvPr/>
        </p:nvGraphicFramePr>
        <p:xfrm>
          <a:off x="6858000" y="2819400"/>
          <a:ext cx="2971800" cy="14833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tblGrid>
              <a:tr h="370840">
                <a:tc>
                  <a:txBody>
                    <a:bodyPr/>
                    <a:lstStyle/>
                    <a:p>
                      <a:r>
                        <a:rPr lang="en-US" smtClean="0"/>
                        <a:t>X </a:t>
                      </a:r>
                      <a:r>
                        <a:rPr lang="en-US" smtClean="0">
                          <a:sym typeface="Symbol"/>
                        </a:rPr>
                        <a:t></a:t>
                      </a:r>
                      <a:r>
                        <a:rPr lang="en-US" smtClean="0"/>
                        <a:t> 5</a:t>
                      </a:r>
                      <a:endParaRPr lang="en-US"/>
                    </a:p>
                  </a:txBody>
                  <a:tcPr/>
                </a:tc>
                <a:extLst>
                  <a:ext uri="{0D108BD9-81ED-4DB2-BD59-A6C34878D82A}">
                    <a16:rowId xmlns:a16="http://schemas.microsoft.com/office/drawing/2014/main" val="10000"/>
                  </a:ext>
                </a:extLst>
              </a:tr>
              <a:tr h="370840">
                <a:tc>
                  <a:txBody>
                    <a:bodyPr/>
                    <a:lstStyle/>
                    <a:p>
                      <a:r>
                        <a:rPr lang="en-US" smtClean="0"/>
                        <a:t>5 &lt; X </a:t>
                      </a:r>
                      <a:r>
                        <a:rPr lang="en-US" smtClean="0">
                          <a:sym typeface="Symbol"/>
                        </a:rPr>
                        <a:t></a:t>
                      </a:r>
                      <a:r>
                        <a:rPr lang="en-US" smtClean="0"/>
                        <a:t> 10</a:t>
                      </a:r>
                      <a:endParaRPr lang="en-US"/>
                    </a:p>
                  </a:txBody>
                  <a:tcPr/>
                </a:tc>
                <a:extLst>
                  <a:ext uri="{0D108BD9-81ED-4DB2-BD59-A6C34878D82A}">
                    <a16:rowId xmlns:a16="http://schemas.microsoft.com/office/drawing/2014/main" val="10001"/>
                  </a:ext>
                </a:extLst>
              </a:tr>
              <a:tr h="370840">
                <a:tc>
                  <a:txBody>
                    <a:bodyPr/>
                    <a:lstStyle/>
                    <a:p>
                      <a:r>
                        <a:rPr lang="en-US" smtClean="0"/>
                        <a:t>10 &lt; X </a:t>
                      </a:r>
                      <a:r>
                        <a:rPr lang="en-US" smtClean="0">
                          <a:sym typeface="Symbol"/>
                        </a:rPr>
                        <a:t> 15</a:t>
                      </a:r>
                      <a:endParaRPr lang="en-US"/>
                    </a:p>
                  </a:txBody>
                  <a:tcPr/>
                </a:tc>
                <a:extLst>
                  <a:ext uri="{0D108BD9-81ED-4DB2-BD59-A6C34878D82A}">
                    <a16:rowId xmlns:a16="http://schemas.microsoft.com/office/drawing/2014/main" val="10002"/>
                  </a:ext>
                </a:extLst>
              </a:tr>
              <a:tr h="370840">
                <a:tc>
                  <a:txBody>
                    <a:bodyPr/>
                    <a:lstStyle/>
                    <a:p>
                      <a:r>
                        <a:rPr lang="en-US" smtClean="0"/>
                        <a:t>X &gt; 15</a:t>
                      </a:r>
                      <a:endParaRPr lang="en-US"/>
                    </a:p>
                  </a:txBody>
                  <a:tcPr/>
                </a:tc>
                <a:extLst>
                  <a:ext uri="{0D108BD9-81ED-4DB2-BD59-A6C34878D82A}">
                    <a16:rowId xmlns:a16="http://schemas.microsoft.com/office/drawing/2014/main" val="10003"/>
                  </a:ext>
                </a:extLst>
              </a:tr>
            </a:tbl>
          </a:graphicData>
        </a:graphic>
      </p:graphicFrame>
      <p:sp>
        <p:nvSpPr>
          <p:cNvPr id="6" name="Right Arrow 5"/>
          <p:cNvSpPr/>
          <p:nvPr/>
        </p:nvSpPr>
        <p:spPr>
          <a:xfrm>
            <a:off x="5105400" y="2971800"/>
            <a:ext cx="1143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96124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1477328"/>
          </a:xfrm>
          <a:prstGeom prst="rect">
            <a:avLst/>
          </a:prstGeom>
          <a:noFill/>
        </p:spPr>
        <p:txBody>
          <a:bodyPr wrap="square" rtlCol="0">
            <a:spAutoFit/>
          </a:bodyPr>
          <a:lstStyle/>
          <a:p>
            <a:r>
              <a:rPr lang="en-US" b="1" dirty="0" err="1" smtClean="0"/>
              <a:t>Riwayat</a:t>
            </a:r>
            <a:r>
              <a:rPr lang="en-US" b="1" dirty="0" smtClean="0"/>
              <a:t> </a:t>
            </a:r>
            <a:r>
              <a:rPr lang="en-US" b="1" dirty="0" err="1" smtClean="0"/>
              <a:t>Pendidikan</a:t>
            </a:r>
            <a:endParaRPr lang="en-US" b="1" dirty="0" smtClean="0"/>
          </a:p>
          <a:p>
            <a:pPr marL="285750" indent="-285750">
              <a:buFont typeface="Arial" panose="020B0604020202020204" pitchFamily="34" charset="0"/>
              <a:buChar char="•"/>
            </a:pPr>
            <a:r>
              <a:rPr lang="en-US" dirty="0" err="1" smtClean="0"/>
              <a:t>Sarjana</a:t>
            </a:r>
            <a:r>
              <a:rPr lang="en-US" dirty="0" smtClean="0"/>
              <a:t>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2000</a:t>
            </a:r>
          </a:p>
          <a:p>
            <a:pPr marL="285750" indent="-285750">
              <a:buFont typeface="Arial" panose="020B0604020202020204" pitchFamily="34" charset="0"/>
              <a:buChar char="•"/>
            </a:pPr>
            <a:r>
              <a:rPr lang="en-US" dirty="0" smtClean="0"/>
              <a:t>Magister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2004</a:t>
            </a:r>
          </a:p>
          <a:p>
            <a:pPr marL="285750" indent="-285750">
              <a:buFont typeface="Arial" panose="020B0604020202020204" pitchFamily="34" charset="0"/>
              <a:buChar char="•"/>
            </a:pPr>
            <a:r>
              <a:rPr lang="en-US" dirty="0" smtClean="0"/>
              <a:t>Doctor of Philosophy, Applied Economics – </a:t>
            </a:r>
            <a:r>
              <a:rPr lang="en-US" dirty="0" err="1" smtClean="0"/>
              <a:t>Unversiteit</a:t>
            </a:r>
            <a:r>
              <a:rPr lang="en-US" dirty="0" smtClean="0"/>
              <a:t> </a:t>
            </a:r>
            <a:r>
              <a:rPr lang="en-US" dirty="0" err="1" smtClean="0"/>
              <a:t>Antwerpen</a:t>
            </a:r>
            <a:r>
              <a:rPr lang="en-US" dirty="0" smtClean="0"/>
              <a:t>, 2012</a:t>
            </a:r>
            <a:endParaRPr lang="en-US" dirty="0"/>
          </a:p>
        </p:txBody>
      </p:sp>
      <p:sp>
        <p:nvSpPr>
          <p:cNvPr id="9" name="TextBox 8"/>
          <p:cNvSpPr txBox="1"/>
          <p:nvPr/>
        </p:nvSpPr>
        <p:spPr>
          <a:xfrm>
            <a:off x="4992624" y="2942368"/>
            <a:ext cx="6629400" cy="3416320"/>
          </a:xfrm>
          <a:prstGeom prst="rect">
            <a:avLst/>
          </a:prstGeom>
          <a:noFill/>
        </p:spPr>
        <p:txBody>
          <a:bodyPr wrap="square" rtlCol="0">
            <a:spAutoFit/>
          </a:bodyPr>
          <a:lstStyle/>
          <a:p>
            <a:r>
              <a:rPr lang="en-US" b="1" dirty="0" err="1" smtClean="0"/>
              <a:t>Pengalaman</a:t>
            </a:r>
            <a:r>
              <a:rPr lang="en-US" b="1" dirty="0" smtClean="0"/>
              <a:t> </a:t>
            </a:r>
            <a:r>
              <a:rPr lang="en-US" b="1" dirty="0" err="1" smtClean="0"/>
              <a:t>Kerja</a:t>
            </a:r>
            <a:r>
              <a:rPr lang="en-US" b="1" dirty="0" smtClean="0"/>
              <a:t> </a:t>
            </a:r>
            <a:r>
              <a:rPr lang="en-US" b="1" dirty="0" err="1" smtClean="0"/>
              <a:t>sebagai</a:t>
            </a:r>
            <a:r>
              <a:rPr lang="en-US" b="1" dirty="0" smtClean="0"/>
              <a:t> </a:t>
            </a:r>
            <a:r>
              <a:rPr lang="en-US" b="1" dirty="0" err="1" smtClean="0"/>
              <a:t>Dosen</a:t>
            </a:r>
            <a:r>
              <a:rPr lang="en-US" b="1" dirty="0" smtClean="0"/>
              <a:t> di IPB</a:t>
            </a:r>
          </a:p>
          <a:p>
            <a:pPr marL="285750" indent="-285750">
              <a:buFont typeface="Arial" panose="020B0604020202020204" pitchFamily="34" charset="0"/>
              <a:buChar char="•"/>
            </a:pPr>
            <a:r>
              <a:rPr lang="en-US" dirty="0" smtClean="0"/>
              <a:t>2000 – </a:t>
            </a:r>
            <a:r>
              <a:rPr lang="en-US" dirty="0" err="1" smtClean="0"/>
              <a:t>sekarang</a:t>
            </a:r>
            <a:r>
              <a:rPr lang="en-US" dirty="0" smtClean="0"/>
              <a:t>, </a:t>
            </a:r>
            <a:r>
              <a:rPr lang="en-US" dirty="0" err="1" smtClean="0"/>
              <a:t>Departemen</a:t>
            </a:r>
            <a:r>
              <a:rPr lang="en-US" dirty="0" smtClean="0"/>
              <a:t> </a:t>
            </a:r>
            <a:r>
              <a:rPr lang="en-US" dirty="0" err="1" smtClean="0"/>
              <a:t>Statistika</a:t>
            </a:r>
            <a:endParaRPr lang="en-US" dirty="0" smtClean="0"/>
          </a:p>
          <a:p>
            <a:pPr marL="742950" lvl="1" indent="-285750">
              <a:buFont typeface="Arial" panose="020B0604020202020204" pitchFamily="34" charset="0"/>
              <a:buChar char="•"/>
            </a:pPr>
            <a:r>
              <a:rPr lang="en-US" dirty="0" smtClean="0"/>
              <a:t>S1, </a:t>
            </a:r>
            <a:r>
              <a:rPr lang="en-US" dirty="0" err="1" smtClean="0"/>
              <a:t>Aljabar</a:t>
            </a:r>
            <a:r>
              <a:rPr lang="en-US" dirty="0" smtClean="0"/>
              <a:t> </a:t>
            </a:r>
            <a:r>
              <a:rPr lang="en-US" dirty="0" err="1" smtClean="0"/>
              <a:t>Matriks</a:t>
            </a:r>
            <a:endParaRPr lang="en-US" dirty="0" smtClean="0"/>
          </a:p>
          <a:p>
            <a:pPr marL="742950" lvl="1" indent="-285750">
              <a:buFont typeface="Arial" panose="020B0604020202020204" pitchFamily="34" charset="0"/>
              <a:buChar char="•"/>
            </a:pPr>
            <a:r>
              <a:rPr lang="en-US" dirty="0" smtClean="0"/>
              <a:t>S1, </a:t>
            </a:r>
            <a:r>
              <a:rPr lang="en-US" dirty="0" err="1" smtClean="0"/>
              <a:t>Analisis</a:t>
            </a:r>
            <a:r>
              <a:rPr lang="en-US" dirty="0" smtClean="0"/>
              <a:t> </a:t>
            </a:r>
            <a:r>
              <a:rPr lang="en-US" dirty="0" err="1" smtClean="0"/>
              <a:t>Eksplorasi</a:t>
            </a:r>
            <a:r>
              <a:rPr lang="en-US" dirty="0" smtClean="0"/>
              <a:t> Data</a:t>
            </a:r>
          </a:p>
          <a:p>
            <a:pPr marL="742950" lvl="1" indent="-285750">
              <a:buFont typeface="Arial" panose="020B0604020202020204" pitchFamily="34" charset="0"/>
              <a:buChar char="•"/>
            </a:pPr>
            <a:r>
              <a:rPr lang="en-US" dirty="0" smtClean="0"/>
              <a:t>S2, </a:t>
            </a:r>
            <a:r>
              <a:rPr lang="en-US" dirty="0" err="1" smtClean="0"/>
              <a:t>Pemodelan</a:t>
            </a:r>
            <a:r>
              <a:rPr lang="en-US" dirty="0" smtClean="0"/>
              <a:t> </a:t>
            </a:r>
            <a:r>
              <a:rPr lang="en-US" dirty="0" err="1" smtClean="0"/>
              <a:t>Klasifikasi</a:t>
            </a:r>
            <a:endParaRPr lang="en-US" dirty="0" smtClean="0"/>
          </a:p>
          <a:p>
            <a:pPr marL="742950" lvl="1" indent="-285750">
              <a:buFont typeface="Arial" panose="020B0604020202020204" pitchFamily="34" charset="0"/>
              <a:buChar char="•"/>
            </a:pPr>
            <a:r>
              <a:rPr lang="en-US" dirty="0" smtClean="0"/>
              <a:t>S2, </a:t>
            </a:r>
            <a:r>
              <a:rPr lang="en-US" dirty="0" err="1" smtClean="0"/>
              <a:t>Metode</a:t>
            </a:r>
            <a:r>
              <a:rPr lang="en-US" dirty="0" smtClean="0"/>
              <a:t> </a:t>
            </a:r>
            <a:r>
              <a:rPr lang="en-US" dirty="0" err="1" smtClean="0"/>
              <a:t>Grafik</a:t>
            </a:r>
            <a:r>
              <a:rPr lang="en-US" dirty="0" smtClean="0"/>
              <a:t> </a:t>
            </a:r>
            <a:r>
              <a:rPr lang="en-US" dirty="0" err="1" smtClean="0"/>
              <a:t>untuk</a:t>
            </a:r>
            <a:r>
              <a:rPr lang="en-US" dirty="0" smtClean="0"/>
              <a:t> </a:t>
            </a:r>
            <a:r>
              <a:rPr lang="en-US" dirty="0" err="1" smtClean="0"/>
              <a:t>Analisis</a:t>
            </a:r>
            <a:r>
              <a:rPr lang="en-US" dirty="0" smtClean="0"/>
              <a:t> </a:t>
            </a:r>
            <a:r>
              <a:rPr lang="en-US" dirty="0" err="1" smtClean="0"/>
              <a:t>dan</a:t>
            </a:r>
            <a:r>
              <a:rPr lang="en-US" dirty="0" smtClean="0"/>
              <a:t> </a:t>
            </a:r>
            <a:r>
              <a:rPr lang="en-US" dirty="0" err="1" smtClean="0"/>
              <a:t>Penyajian</a:t>
            </a:r>
            <a:r>
              <a:rPr lang="en-US" dirty="0" smtClean="0"/>
              <a:t> Data</a:t>
            </a:r>
          </a:p>
          <a:p>
            <a:pPr marL="742950" lvl="1" indent="-285750">
              <a:buFont typeface="Arial" panose="020B0604020202020204" pitchFamily="34" charset="0"/>
              <a:buChar char="•"/>
            </a:pPr>
            <a:r>
              <a:rPr lang="en-US" dirty="0" smtClean="0"/>
              <a:t>S3, </a:t>
            </a:r>
            <a:r>
              <a:rPr lang="en-US" dirty="0" err="1" smtClean="0"/>
              <a:t>Analisis</a:t>
            </a:r>
            <a:r>
              <a:rPr lang="en-US" dirty="0" smtClean="0"/>
              <a:t> Data </a:t>
            </a:r>
            <a:r>
              <a:rPr lang="en-US" dirty="0" err="1" smtClean="0"/>
              <a:t>Lanjut</a:t>
            </a:r>
            <a:endParaRPr lang="en-US" dirty="0" smtClean="0"/>
          </a:p>
          <a:p>
            <a:pPr marL="285750" indent="-285750">
              <a:buFont typeface="Arial" panose="020B0604020202020204" pitchFamily="34" charset="0"/>
              <a:buChar char="•"/>
            </a:pPr>
            <a:r>
              <a:rPr lang="en-US" dirty="0" smtClean="0"/>
              <a:t>2013 – 2015, PS </a:t>
            </a:r>
            <a:r>
              <a:rPr lang="en-US" dirty="0" err="1" smtClean="0"/>
              <a:t>Primatologi</a:t>
            </a:r>
            <a:endParaRPr lang="en-US" dirty="0" smtClean="0"/>
          </a:p>
          <a:p>
            <a:pPr marL="742950" lvl="1" indent="-285750">
              <a:buFont typeface="Arial" panose="020B0604020202020204" pitchFamily="34" charset="0"/>
              <a:buChar char="•"/>
            </a:pPr>
            <a:r>
              <a:rPr lang="en-US" dirty="0" smtClean="0"/>
              <a:t>S3, </a:t>
            </a:r>
            <a:r>
              <a:rPr lang="en-US" dirty="0" err="1" smtClean="0"/>
              <a:t>Metodologi</a:t>
            </a:r>
            <a:r>
              <a:rPr lang="en-US" dirty="0" smtClean="0"/>
              <a:t> </a:t>
            </a:r>
            <a:r>
              <a:rPr lang="en-US" dirty="0" err="1" smtClean="0"/>
              <a:t>Penelitian</a:t>
            </a:r>
            <a:r>
              <a:rPr lang="en-US" dirty="0" smtClean="0"/>
              <a:t> </a:t>
            </a:r>
            <a:r>
              <a:rPr lang="en-US" dirty="0" err="1" smtClean="0"/>
              <a:t>Satwa</a:t>
            </a:r>
            <a:r>
              <a:rPr lang="en-US" dirty="0" smtClean="0"/>
              <a:t> </a:t>
            </a:r>
            <a:r>
              <a:rPr lang="en-US" dirty="0" err="1" smtClean="0"/>
              <a:t>Primata</a:t>
            </a:r>
            <a:endParaRPr lang="en-US" dirty="0" smtClean="0"/>
          </a:p>
          <a:p>
            <a:pPr marL="285750" indent="-285750">
              <a:buFont typeface="Arial" panose="020B0604020202020204" pitchFamily="34" charset="0"/>
              <a:buChar char="•"/>
            </a:pPr>
            <a:r>
              <a:rPr lang="en-US" dirty="0" smtClean="0"/>
              <a:t>2013 – </a:t>
            </a:r>
            <a:r>
              <a:rPr lang="en-US" dirty="0" err="1" smtClean="0"/>
              <a:t>sekarang</a:t>
            </a:r>
            <a:r>
              <a:rPr lang="en-US" dirty="0" smtClean="0"/>
              <a:t>, </a:t>
            </a:r>
            <a:r>
              <a:rPr lang="en-US" dirty="0" err="1" smtClean="0"/>
              <a:t>Sekolah</a:t>
            </a:r>
            <a:r>
              <a:rPr lang="en-US" dirty="0" smtClean="0"/>
              <a:t> </a:t>
            </a:r>
            <a:r>
              <a:rPr lang="en-US" dirty="0" err="1" smtClean="0"/>
              <a:t>Bisnis</a:t>
            </a:r>
            <a:endParaRPr lang="en-US" dirty="0" smtClean="0"/>
          </a:p>
          <a:p>
            <a:pPr marL="285750" indent="-285750">
              <a:buFont typeface="Arial" panose="020B0604020202020204" pitchFamily="34" charset="0"/>
              <a:buChar char="•"/>
            </a:pPr>
            <a:r>
              <a:rPr lang="en-US" dirty="0" smtClean="0"/>
              <a:t>2016 – </a:t>
            </a:r>
            <a:r>
              <a:rPr lang="en-US" dirty="0" err="1" smtClean="0"/>
              <a:t>sekarang</a:t>
            </a:r>
            <a:r>
              <a:rPr lang="en-US" dirty="0" smtClean="0"/>
              <a:t>, PS MITNR</a:t>
            </a:r>
          </a:p>
          <a:p>
            <a:pPr marL="742950" lvl="1" indent="-285750">
              <a:buFont typeface="Arial" panose="020B0604020202020204" pitchFamily="34" charset="0"/>
              <a:buChar char="•"/>
            </a:pPr>
            <a:r>
              <a:rPr lang="en-US" dirty="0" smtClean="0"/>
              <a:t>S2, </a:t>
            </a:r>
            <a:r>
              <a:rPr lang="en-US" dirty="0" err="1" smtClean="0"/>
              <a:t>Geostatistics</a:t>
            </a:r>
            <a:endParaRPr lang="en-US" dirty="0"/>
          </a:p>
        </p:txBody>
      </p:sp>
    </p:spTree>
    <p:extLst>
      <p:ext uri="{BB962C8B-B14F-4D97-AF65-F5344CB8AC3E}">
        <p14:creationId xmlns:p14="http://schemas.microsoft.com/office/powerpoint/2010/main" val="186957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500"/>
                                        <p:tgtEl>
                                          <p:spTgt spid="9">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fade">
                                      <p:cBhvr>
                                        <p:cTn id="44" dur="500"/>
                                        <p:tgtEl>
                                          <p:spTgt spid="9">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fade">
                                      <p:cBhvr>
                                        <p:cTn id="52" dur="500"/>
                                        <p:tgtEl>
                                          <p:spTgt spid="9">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xEl>
                                              <p:pRg st="9" end="9"/>
                                            </p:txEl>
                                          </p:spTgt>
                                        </p:tgtEl>
                                        <p:attrNameLst>
                                          <p:attrName>style.visibility</p:attrName>
                                        </p:attrNameLst>
                                      </p:cBhvr>
                                      <p:to>
                                        <p:strVal val="visible"/>
                                      </p:to>
                                    </p:set>
                                    <p:animEffect transition="in" filter="fade">
                                      <p:cBhvr>
                                        <p:cTn id="60" dur="500"/>
                                        <p:tgtEl>
                                          <p:spTgt spid="9">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xEl>
                                              <p:pRg st="10" end="10"/>
                                            </p:txEl>
                                          </p:spTgt>
                                        </p:tgtEl>
                                        <p:attrNameLst>
                                          <p:attrName>style.visibility</p:attrName>
                                        </p:attrNameLst>
                                      </p:cBhvr>
                                      <p:to>
                                        <p:strVal val="visible"/>
                                      </p:to>
                                    </p:set>
                                    <p:animEffect transition="in" filter="fade">
                                      <p:cBhvr>
                                        <p:cTn id="65" dur="500"/>
                                        <p:tgtEl>
                                          <p:spTgt spid="9">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xEl>
                                              <p:pRg st="11" end="11"/>
                                            </p:txEl>
                                          </p:spTgt>
                                        </p:tgtEl>
                                        <p:attrNameLst>
                                          <p:attrName>style.visibility</p:attrName>
                                        </p:attrNameLst>
                                      </p:cBhvr>
                                      <p:to>
                                        <p:strVal val="visible"/>
                                      </p:to>
                                    </p:set>
                                    <p:animEffect transition="in" filter="fade">
                                      <p:cBhvr>
                                        <p:cTn id="6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Motivasi</a:t>
            </a:r>
            <a:endParaRPr lang="en-US"/>
          </a:p>
        </p:txBody>
      </p:sp>
      <p:sp>
        <p:nvSpPr>
          <p:cNvPr id="3" name="Content Placeholder 2"/>
          <p:cNvSpPr>
            <a:spLocks noGrp="1"/>
          </p:cNvSpPr>
          <p:nvPr>
            <p:ph idx="1"/>
          </p:nvPr>
        </p:nvSpPr>
        <p:spPr/>
        <p:txBody>
          <a:bodyPr>
            <a:noAutofit/>
          </a:bodyPr>
          <a:lstStyle/>
          <a:p>
            <a:pPr>
              <a:lnSpc>
                <a:spcPct val="80000"/>
              </a:lnSpc>
              <a:buFont typeface="Courier New" panose="02070309020205020404" pitchFamily="49" charset="0"/>
              <a:buChar char="o"/>
            </a:pPr>
            <a:r>
              <a:rPr lang="en-US" sz="2400" dirty="0"/>
              <a:t>Without data discretization some rules would be difficult to establish.</a:t>
            </a:r>
          </a:p>
          <a:p>
            <a:pPr>
              <a:lnSpc>
                <a:spcPct val="80000"/>
              </a:lnSpc>
              <a:buFont typeface="Courier New" panose="02070309020205020404" pitchFamily="49" charset="0"/>
              <a:buChar char="o"/>
            </a:pPr>
            <a:r>
              <a:rPr lang="en-US" sz="2400" dirty="0"/>
              <a:t>Several existing data mining systems cannot handle continuous variables without discretization.</a:t>
            </a:r>
          </a:p>
          <a:p>
            <a:pPr>
              <a:lnSpc>
                <a:spcPct val="80000"/>
              </a:lnSpc>
              <a:buFont typeface="Courier New" panose="02070309020205020404" pitchFamily="49" charset="0"/>
              <a:buChar char="o"/>
            </a:pPr>
            <a:r>
              <a:rPr lang="en-US" sz="2400" dirty="0"/>
              <a:t>Data discretization significantly improves the quality of the discovered knowledge.</a:t>
            </a:r>
          </a:p>
          <a:p>
            <a:pPr>
              <a:lnSpc>
                <a:spcPct val="80000"/>
              </a:lnSpc>
              <a:buFont typeface="Courier New" panose="02070309020205020404" pitchFamily="49" charset="0"/>
              <a:buChar char="o"/>
            </a:pPr>
            <a:r>
              <a:rPr lang="en-US" sz="2400" dirty="0" smtClean="0"/>
              <a:t>Data </a:t>
            </a:r>
            <a:r>
              <a:rPr lang="en-US" sz="2400" dirty="0"/>
              <a:t>discretization significantly improves the performance of data mining algorithms. Some studies reported ten fold increase in performance. </a:t>
            </a:r>
            <a:r>
              <a:rPr lang="en-US" sz="2400" dirty="0" smtClean="0"/>
              <a:t>However:</a:t>
            </a:r>
          </a:p>
          <a:p>
            <a:pPr lvl="1">
              <a:lnSpc>
                <a:spcPct val="80000"/>
              </a:lnSpc>
              <a:buFont typeface="Courier New" panose="02070309020205020404" pitchFamily="49" charset="0"/>
              <a:buChar char="o"/>
            </a:pPr>
            <a:r>
              <a:rPr lang="en-US" sz="1800" i="1" dirty="0" smtClean="0">
                <a:solidFill>
                  <a:schemeClr val="hlink"/>
                </a:solidFill>
              </a:rPr>
              <a:t>Any </a:t>
            </a:r>
            <a:r>
              <a:rPr lang="en-US" sz="1800" i="1" dirty="0">
                <a:solidFill>
                  <a:schemeClr val="hlink"/>
                </a:solidFill>
              </a:rPr>
              <a:t>discretization process generally leads to a </a:t>
            </a:r>
            <a:r>
              <a:rPr lang="en-US" sz="1800" i="1" dirty="0" smtClean="0">
                <a:solidFill>
                  <a:schemeClr val="hlink"/>
                </a:solidFill>
              </a:rPr>
              <a:t>loss of </a:t>
            </a:r>
            <a:r>
              <a:rPr lang="en-US" sz="1800" i="1" dirty="0">
                <a:solidFill>
                  <a:schemeClr val="hlink"/>
                </a:solidFill>
              </a:rPr>
              <a:t>information. Minimizing such a possible loss is the mark </a:t>
            </a:r>
            <a:r>
              <a:rPr lang="en-US" sz="1800" i="1" dirty="0" smtClean="0">
                <a:solidFill>
                  <a:schemeClr val="hlink"/>
                </a:solidFill>
              </a:rPr>
              <a:t>of </a:t>
            </a:r>
            <a:r>
              <a:rPr lang="en-US" sz="1800" b="1" i="1" dirty="0">
                <a:solidFill>
                  <a:schemeClr val="hlink"/>
                </a:solidFill>
              </a:rPr>
              <a:t>good </a:t>
            </a:r>
            <a:r>
              <a:rPr lang="en-US" sz="1800" i="1" dirty="0">
                <a:solidFill>
                  <a:schemeClr val="hlink"/>
                </a:solidFill>
              </a:rPr>
              <a:t>discretization method</a:t>
            </a:r>
            <a:r>
              <a:rPr lang="en-US" sz="1800" i="1" dirty="0"/>
              <a:t>. </a:t>
            </a:r>
          </a:p>
          <a:p>
            <a:pPr>
              <a:buFont typeface="Courier New" panose="02070309020205020404" pitchFamily="49" charset="0"/>
              <a:buChar char="o"/>
            </a:pPr>
            <a:endParaRPr lang="en-US" sz="2400" dirty="0"/>
          </a:p>
        </p:txBody>
      </p:sp>
    </p:spTree>
    <p:extLst>
      <p:ext uri="{BB962C8B-B14F-4D97-AF65-F5344CB8AC3E}">
        <p14:creationId xmlns:p14="http://schemas.microsoft.com/office/powerpoint/2010/main" val="3878270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242552" y="3156380"/>
            <a:ext cx="2224548" cy="461665"/>
          </a:xfrm>
          <a:prstGeom prst="rect">
            <a:avLst/>
          </a:prstGeom>
          <a:noFill/>
        </p:spPr>
        <p:txBody>
          <a:bodyPr wrap="square" rtlCol="0">
            <a:spAutoFit/>
          </a:bodyPr>
          <a:lstStyle/>
          <a:p>
            <a:r>
              <a:rPr lang="en-US" sz="2400" dirty="0" err="1">
                <a:latin typeface="Avenir Next Cyr W04 Demi" panose="020B0703020202020204" pitchFamily="34" charset="0"/>
              </a:rPr>
              <a:t>Diskretisasi</a:t>
            </a:r>
            <a:endParaRPr lang="en-US" sz="2400" dirty="0">
              <a:latin typeface="Avenir Next Cyr W04 Demi" panose="020B0703020202020204" pitchFamily="34" charset="0"/>
            </a:endParaRPr>
          </a:p>
        </p:txBody>
      </p:sp>
      <p:sp>
        <p:nvSpPr>
          <p:cNvPr id="5" name="TextBox 4"/>
          <p:cNvSpPr txBox="1"/>
          <p:nvPr/>
        </p:nvSpPr>
        <p:spPr>
          <a:xfrm>
            <a:off x="3733800" y="1828800"/>
            <a:ext cx="2224548" cy="461665"/>
          </a:xfrm>
          <a:prstGeom prst="rect">
            <a:avLst/>
          </a:prstGeom>
          <a:noFill/>
        </p:spPr>
        <p:txBody>
          <a:bodyPr wrap="square" rtlCol="0">
            <a:spAutoFit/>
          </a:bodyPr>
          <a:lstStyle/>
          <a:p>
            <a:r>
              <a:rPr lang="en-US" sz="2400">
                <a:latin typeface="Avenir Next Cyr W04 Demi" panose="020B0703020202020204" pitchFamily="34" charset="0"/>
              </a:rPr>
              <a:t>Merging</a:t>
            </a:r>
          </a:p>
        </p:txBody>
      </p:sp>
      <p:sp>
        <p:nvSpPr>
          <p:cNvPr id="6" name="TextBox 5"/>
          <p:cNvSpPr txBox="1"/>
          <p:nvPr/>
        </p:nvSpPr>
        <p:spPr>
          <a:xfrm>
            <a:off x="3733800" y="4343400"/>
            <a:ext cx="2224548" cy="461665"/>
          </a:xfrm>
          <a:prstGeom prst="rect">
            <a:avLst/>
          </a:prstGeom>
          <a:noFill/>
        </p:spPr>
        <p:txBody>
          <a:bodyPr wrap="square" rtlCol="0">
            <a:spAutoFit/>
          </a:bodyPr>
          <a:lstStyle/>
          <a:p>
            <a:r>
              <a:rPr lang="en-US" sz="2400">
                <a:latin typeface="Avenir Next Cyr W04 Demi" panose="020B0703020202020204" pitchFamily="34" charset="0"/>
              </a:rPr>
              <a:t>Splitting</a:t>
            </a:r>
          </a:p>
        </p:txBody>
      </p:sp>
      <p:sp>
        <p:nvSpPr>
          <p:cNvPr id="7" name="TextBox 6"/>
          <p:cNvSpPr txBox="1"/>
          <p:nvPr/>
        </p:nvSpPr>
        <p:spPr>
          <a:xfrm>
            <a:off x="5869332" y="1828800"/>
            <a:ext cx="2224548" cy="461665"/>
          </a:xfrm>
          <a:prstGeom prst="rect">
            <a:avLst/>
          </a:prstGeom>
          <a:noFill/>
        </p:spPr>
        <p:txBody>
          <a:bodyPr wrap="square" rtlCol="0">
            <a:spAutoFit/>
          </a:bodyPr>
          <a:lstStyle/>
          <a:p>
            <a:r>
              <a:rPr lang="en-US" sz="2400">
                <a:latin typeface="Avenir Next Cyr W04 Demi" panose="020B0703020202020204" pitchFamily="34" charset="0"/>
              </a:rPr>
              <a:t>Supervised</a:t>
            </a:r>
          </a:p>
        </p:txBody>
      </p:sp>
      <p:sp>
        <p:nvSpPr>
          <p:cNvPr id="8" name="TextBox 7"/>
          <p:cNvSpPr txBox="1"/>
          <p:nvPr/>
        </p:nvSpPr>
        <p:spPr>
          <a:xfrm>
            <a:off x="5869332" y="3733800"/>
            <a:ext cx="2631298" cy="461665"/>
          </a:xfrm>
          <a:prstGeom prst="rect">
            <a:avLst/>
          </a:prstGeom>
          <a:noFill/>
        </p:spPr>
        <p:txBody>
          <a:bodyPr wrap="square" rtlCol="0">
            <a:spAutoFit/>
          </a:bodyPr>
          <a:lstStyle/>
          <a:p>
            <a:r>
              <a:rPr lang="en-US" sz="2400" dirty="0">
                <a:latin typeface="Avenir Next Cyr W04 Demi" panose="020B0703020202020204" pitchFamily="34" charset="0"/>
              </a:rPr>
              <a:t>Un-Supervised</a:t>
            </a:r>
          </a:p>
        </p:txBody>
      </p:sp>
      <p:sp>
        <p:nvSpPr>
          <p:cNvPr id="9" name="TextBox 8"/>
          <p:cNvSpPr txBox="1"/>
          <p:nvPr/>
        </p:nvSpPr>
        <p:spPr>
          <a:xfrm>
            <a:off x="5869332" y="5029200"/>
            <a:ext cx="2224548" cy="461665"/>
          </a:xfrm>
          <a:prstGeom prst="rect">
            <a:avLst/>
          </a:prstGeom>
          <a:noFill/>
        </p:spPr>
        <p:txBody>
          <a:bodyPr wrap="square" rtlCol="0">
            <a:spAutoFit/>
          </a:bodyPr>
          <a:lstStyle/>
          <a:p>
            <a:r>
              <a:rPr lang="en-US" sz="2400" dirty="0">
                <a:latin typeface="Avenir Next Cyr W04 Demi" panose="020B0703020202020204" pitchFamily="34" charset="0"/>
              </a:rPr>
              <a:t>Supervised</a:t>
            </a:r>
          </a:p>
        </p:txBody>
      </p:sp>
      <p:sp>
        <p:nvSpPr>
          <p:cNvPr id="10" name="TextBox 9"/>
          <p:cNvSpPr txBox="1"/>
          <p:nvPr/>
        </p:nvSpPr>
        <p:spPr>
          <a:xfrm>
            <a:off x="8826910" y="1817132"/>
            <a:ext cx="2224548" cy="461665"/>
          </a:xfrm>
          <a:prstGeom prst="rect">
            <a:avLst/>
          </a:prstGeom>
          <a:noFill/>
        </p:spPr>
        <p:txBody>
          <a:bodyPr wrap="square" rtlCol="0">
            <a:spAutoFit/>
          </a:bodyPr>
          <a:lstStyle/>
          <a:p>
            <a:r>
              <a:rPr lang="en-US" sz="2400" dirty="0" err="1">
                <a:latin typeface="Avenir Next Cyr W04 Demi" panose="020B0703020202020204" pitchFamily="34" charset="0"/>
              </a:rPr>
              <a:t>ChiMerge</a:t>
            </a:r>
            <a:endParaRPr lang="en-US" sz="2400" dirty="0">
              <a:latin typeface="Avenir Next Cyr W04 Demi" panose="020B0703020202020204" pitchFamily="34" charset="0"/>
            </a:endParaRPr>
          </a:p>
        </p:txBody>
      </p:sp>
      <p:sp>
        <p:nvSpPr>
          <p:cNvPr id="11" name="TextBox 10"/>
          <p:cNvSpPr txBox="1"/>
          <p:nvPr/>
        </p:nvSpPr>
        <p:spPr>
          <a:xfrm>
            <a:off x="8826910" y="3722133"/>
            <a:ext cx="2224548" cy="830997"/>
          </a:xfrm>
          <a:prstGeom prst="rect">
            <a:avLst/>
          </a:prstGeom>
          <a:noFill/>
        </p:spPr>
        <p:txBody>
          <a:bodyPr wrap="square" rtlCol="0">
            <a:spAutoFit/>
          </a:bodyPr>
          <a:lstStyle/>
          <a:p>
            <a:r>
              <a:rPr lang="en-US" sz="2400">
                <a:latin typeface="Avenir Next Cyr W04 Demi" panose="020B0703020202020204" pitchFamily="34" charset="0"/>
              </a:rPr>
              <a:t>Equal Width</a:t>
            </a:r>
          </a:p>
          <a:p>
            <a:r>
              <a:rPr lang="en-US" sz="2400">
                <a:latin typeface="Avenir Next Cyr W04 Demi" panose="020B0703020202020204" pitchFamily="34" charset="0"/>
              </a:rPr>
              <a:t>Equal Freq</a:t>
            </a:r>
          </a:p>
        </p:txBody>
      </p:sp>
      <p:sp>
        <p:nvSpPr>
          <p:cNvPr id="12" name="TextBox 11"/>
          <p:cNvSpPr txBox="1"/>
          <p:nvPr/>
        </p:nvSpPr>
        <p:spPr>
          <a:xfrm>
            <a:off x="8826909" y="5029200"/>
            <a:ext cx="2860133" cy="461665"/>
          </a:xfrm>
          <a:prstGeom prst="rect">
            <a:avLst/>
          </a:prstGeom>
          <a:noFill/>
        </p:spPr>
        <p:txBody>
          <a:bodyPr wrap="square" rtlCol="0">
            <a:spAutoFit/>
          </a:bodyPr>
          <a:lstStyle/>
          <a:p>
            <a:r>
              <a:rPr lang="en-US" sz="2400">
                <a:latin typeface="Avenir Next Cyr W04 Demi" panose="020B0703020202020204" pitchFamily="34" charset="0"/>
              </a:rPr>
              <a:t>Tree/MDLP</a:t>
            </a:r>
          </a:p>
        </p:txBody>
      </p:sp>
      <p:cxnSp>
        <p:nvCxnSpPr>
          <p:cNvPr id="14" name="Straight Connector 13"/>
          <p:cNvCxnSpPr/>
          <p:nvPr/>
        </p:nvCxnSpPr>
        <p:spPr>
          <a:xfrm flipV="1">
            <a:off x="2786216" y="2184103"/>
            <a:ext cx="838200" cy="914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74168" y="2059632"/>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297255" y="2027420"/>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172792" y="4002733"/>
            <a:ext cx="53340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786216" y="3733800"/>
            <a:ext cx="838200" cy="6499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170422" y="4748498"/>
            <a:ext cx="533400" cy="53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97255" y="3944711"/>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297255" y="5281898"/>
            <a:ext cx="52965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594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Unsupervised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20821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s-ES" smtClean="0">
                <a:ea typeface="ＭＳ Ｐゴシック" pitchFamily="34" charset="-128"/>
              </a:rPr>
              <a:t>Equal Width dan Equal Frequency</a:t>
            </a:r>
            <a:endParaRPr lang="es-ES" smtClean="0">
              <a:solidFill>
                <a:schemeClr val="bg2"/>
              </a:solidFill>
              <a:ea typeface="ＭＳ Ｐゴシック" pitchFamily="34" charset="-128"/>
            </a:endParaRPr>
          </a:p>
        </p:txBody>
      </p:sp>
      <p:sp>
        <p:nvSpPr>
          <p:cNvPr id="43010" name="Rectangle 3"/>
          <p:cNvSpPr>
            <a:spLocks noGrp="1" noChangeArrowheads="1"/>
          </p:cNvSpPr>
          <p:nvPr>
            <p:ph idx="1"/>
          </p:nvPr>
        </p:nvSpPr>
        <p:spPr/>
        <p:txBody>
          <a:bodyPr>
            <a:normAutofit/>
          </a:bodyPr>
          <a:lstStyle/>
          <a:p>
            <a:pPr marL="284163" indent="-284163" algn="just">
              <a:tabLst>
                <a:tab pos="225425" algn="l"/>
              </a:tabLst>
            </a:pPr>
            <a:r>
              <a:rPr lang="es-ES" sz="2400">
                <a:ea typeface="ＭＳ Ｐゴシック" pitchFamily="34" charset="-128"/>
              </a:rPr>
              <a:t>In equal width, the continuous range of a feature is divided into intervals that have an equal width and each interval represents a bin. The arity can be calculated by the relationship between the chosen width for each interval and the total length of the attribute range. </a:t>
            </a:r>
          </a:p>
          <a:p>
            <a:pPr marL="284163" indent="-284163" algn="just">
              <a:tabLst>
                <a:tab pos="225425" algn="l"/>
              </a:tabLst>
            </a:pPr>
            <a:endParaRPr lang="es-ES" sz="2400">
              <a:ea typeface="ＭＳ Ｐゴシック" pitchFamily="34" charset="-128"/>
            </a:endParaRPr>
          </a:p>
          <a:p>
            <a:pPr marL="284163" indent="-284163" algn="just">
              <a:tabLst>
                <a:tab pos="225425" algn="l"/>
              </a:tabLst>
            </a:pPr>
            <a:r>
              <a:rPr lang="es-ES" sz="2400">
                <a:ea typeface="ＭＳ Ｐゴシック" pitchFamily="34" charset="-128"/>
              </a:rPr>
              <a:t>In equal frequency, an equal number of continuous values are placed in each bin. Thus, the width of each interval is computed by dividing the length of the attribute range by the desired arity.</a:t>
            </a:r>
          </a:p>
        </p:txBody>
      </p:sp>
    </p:spTree>
    <p:extLst>
      <p:ext uri="{BB962C8B-B14F-4D97-AF65-F5344CB8AC3E}">
        <p14:creationId xmlns:p14="http://schemas.microsoft.com/office/powerpoint/2010/main" val="12773641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16002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Width Discretization</a:t>
            </a:r>
          </a:p>
        </p:txBody>
      </p:sp>
      <p:sp>
        <p:nvSpPr>
          <p:cNvPr id="7" name="TextBox 6"/>
          <p:cNvSpPr txBox="1"/>
          <p:nvPr/>
        </p:nvSpPr>
        <p:spPr>
          <a:xfrm>
            <a:off x="2286000" y="41148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Freq Discretization</a:t>
            </a:r>
          </a:p>
        </p:txBody>
      </p:sp>
      <p:grpSp>
        <p:nvGrpSpPr>
          <p:cNvPr id="3" name="Group 87"/>
          <p:cNvGrpSpPr/>
          <p:nvPr/>
        </p:nvGrpSpPr>
        <p:grpSpPr>
          <a:xfrm>
            <a:off x="2438400" y="4876800"/>
            <a:ext cx="7162800" cy="1143000"/>
            <a:chOff x="914400" y="4876800"/>
            <a:chExt cx="7162800" cy="1143000"/>
          </a:xfrm>
        </p:grpSpPr>
        <p:cxnSp>
          <p:nvCxnSpPr>
            <p:cNvPr id="9" name="Straight Connector 8"/>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88"/>
          <p:cNvGrpSpPr/>
          <p:nvPr/>
        </p:nvGrpSpPr>
        <p:grpSpPr>
          <a:xfrm>
            <a:off x="2438400" y="2667000"/>
            <a:ext cx="7162800" cy="1143000"/>
            <a:chOff x="914400" y="4876800"/>
            <a:chExt cx="7162800" cy="1143000"/>
          </a:xfrm>
        </p:grpSpPr>
        <p:cxnSp>
          <p:nvCxnSpPr>
            <p:cNvPr id="90" name="Straight Connector 89"/>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6" name="Straight Connector 165"/>
          <p:cNvCxnSpPr/>
          <p:nvPr/>
        </p:nvCxnSpPr>
        <p:spPr>
          <a:xfrm>
            <a:off x="324537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643827"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042284"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440741"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883920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4537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62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6324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3914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8392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76" name="Title 175"/>
          <p:cNvSpPr>
            <a:spLocks noGrp="1"/>
          </p:cNvSpPr>
          <p:nvPr>
            <p:ph type="title"/>
          </p:nvPr>
        </p:nvSpPr>
        <p:spPr/>
        <p:txBody>
          <a:bodyPr/>
          <a:lstStyle/>
          <a:p>
            <a:endParaRPr lang="en-US"/>
          </a:p>
        </p:txBody>
      </p:sp>
    </p:spTree>
    <p:extLst>
      <p:ext uri="{BB962C8B-B14F-4D97-AF65-F5344CB8AC3E}">
        <p14:creationId xmlns:p14="http://schemas.microsoft.com/office/powerpoint/2010/main" val="195150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28600"/>
            <a:ext cx="8534400" cy="3416320"/>
          </a:xfrm>
          <a:prstGeom prst="rect">
            <a:avLst/>
          </a:prstGeom>
        </p:spPr>
        <p:txBody>
          <a:bodyPr wrap="square">
            <a:spAutoFit/>
          </a:bodyPr>
          <a:lstStyle/>
          <a:p>
            <a:r>
              <a:rPr lang="en-US" dirty="0">
                <a:latin typeface="Lucida Console" panose="020B0609040504020204" pitchFamily="49" charset="0"/>
                <a:cs typeface="Courier New" pitchFamily="49" charset="0"/>
              </a:rPr>
              <a:t>x &lt;- c(15, 4, 21, 11, 16, 18, 24, 26, 28) </a:t>
            </a:r>
          </a:p>
          <a:p>
            <a:r>
              <a:rPr lang="en-US" dirty="0">
                <a:latin typeface="Lucida Console" panose="020B0609040504020204" pitchFamily="49" charset="0"/>
                <a:cs typeface="Courier New" pitchFamily="49" charset="0"/>
              </a:rPr>
              <a:t>library(</a:t>
            </a:r>
            <a:r>
              <a:rPr lang="en-US" dirty="0" err="1">
                <a:latin typeface="Lucida Console" panose="020B0609040504020204" pitchFamily="49" charset="0"/>
                <a:cs typeface="Courier New" pitchFamily="49" charset="0"/>
              </a:rPr>
              <a:t>classInt</a:t>
            </a:r>
            <a:r>
              <a:rPr lang="en-US" dirty="0">
                <a:latin typeface="Lucida Console" panose="020B0609040504020204" pitchFamily="49" charset="0"/>
                <a:cs typeface="Courier New" pitchFamily="49" charset="0"/>
              </a:rPr>
              <a:t>) </a:t>
            </a:r>
          </a:p>
          <a:p>
            <a:endParaRPr lang="en-US" dirty="0">
              <a:latin typeface="Lucida Console" panose="020B0609040504020204" pitchFamily="49" charset="0"/>
              <a:cs typeface="Courier New" pitchFamily="49" charset="0"/>
            </a:endParaRPr>
          </a:p>
          <a:p>
            <a:r>
              <a:rPr lang="en-US" dirty="0">
                <a:latin typeface="Lucida Console" panose="020B0609040504020204" pitchFamily="49" charset="0"/>
                <a:cs typeface="Courier New" pitchFamily="49" charset="0"/>
              </a:rPr>
              <a:t>#equal width</a:t>
            </a:r>
          </a:p>
          <a:p>
            <a:r>
              <a:rPr lang="en-US" dirty="0" err="1">
                <a:latin typeface="Lucida Console" panose="020B0609040504020204" pitchFamily="49" charset="0"/>
                <a:cs typeface="Courier New" pitchFamily="49" charset="0"/>
              </a:rPr>
              <a:t>eqwid</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'equal')</a:t>
            </a:r>
          </a:p>
          <a:p>
            <a:r>
              <a:rPr lang="en-US" dirty="0" err="1">
                <a:latin typeface="Lucida Console" panose="020B0609040504020204" pitchFamily="49" charset="0"/>
                <a:cs typeface="Courier New" pitchFamily="49" charset="0"/>
              </a:rPr>
              <a:t>eqwid$brks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eqwid$brks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a:t>
            </a: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p:txBody>
      </p:sp>
      <p:sp>
        <p:nvSpPr>
          <p:cNvPr id="4" name="Rectangle 3"/>
          <p:cNvSpPr/>
          <p:nvPr/>
        </p:nvSpPr>
        <p:spPr>
          <a:xfrm>
            <a:off x="3352800" y="1769730"/>
            <a:ext cx="4572000" cy="707886"/>
          </a:xfrm>
          <a:prstGeom prst="rect">
            <a:avLst/>
          </a:prstGeom>
        </p:spPr>
        <p:txBody>
          <a:bodyPr>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eqwid$brks</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[1]  4 10 16 22 28</a:t>
            </a:r>
          </a:p>
        </p:txBody>
      </p:sp>
      <p:sp>
        <p:nvSpPr>
          <p:cNvPr id="6" name="Rectangle 5"/>
          <p:cNvSpPr/>
          <p:nvPr/>
        </p:nvSpPr>
        <p:spPr>
          <a:xfrm>
            <a:off x="5638800" y="3124201"/>
            <a:ext cx="4724400" cy="3477875"/>
          </a:xfrm>
          <a:prstGeom prst="rect">
            <a:avLst/>
          </a:prstGeom>
        </p:spPr>
        <p:txBody>
          <a:bodyPr wrap="square">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cbind</a:t>
            </a:r>
            <a:r>
              <a:rPr lang="en-US" sz="2000" dirty="0">
                <a:solidFill>
                  <a:srgbClr val="FF0000"/>
                </a:solidFill>
                <a:latin typeface="Courier New" pitchFamily="49" charset="0"/>
                <a:cs typeface="Courier New" pitchFamily="49" charset="0"/>
              </a:rPr>
              <a:t>(x, </a:t>
            </a:r>
            <a:r>
              <a:rPr lang="en-US" sz="2000" dirty="0" err="1">
                <a:solidFill>
                  <a:srgbClr val="FF0000"/>
                </a:solidFill>
                <a:latin typeface="Courier New" pitchFamily="49" charset="0"/>
                <a:cs typeface="Courier New" pitchFamily="49" charset="0"/>
              </a:rPr>
              <a:t>x.eqwid</a:t>
            </a:r>
            <a:r>
              <a:rPr lang="en-US" sz="2000" dirty="0">
                <a:solidFill>
                  <a:srgbClr val="FF0000"/>
                </a:solidFill>
                <a:latin typeface="Courier New" pitchFamily="49" charset="0"/>
                <a:cs typeface="Courier New" pitchFamily="49" charset="0"/>
              </a:rPr>
              <a:t>)</a:t>
            </a:r>
          </a:p>
          <a:p>
            <a:r>
              <a:rPr lang="en-US" sz="2000" dirty="0">
                <a:solidFill>
                  <a:srgbClr val="FF0000"/>
                </a:solidFill>
                <a:latin typeface="Courier New" pitchFamily="49" charset="0"/>
                <a:cs typeface="Courier New" pitchFamily="49" charset="0"/>
              </a:rPr>
              <a:t>       x </a:t>
            </a:r>
            <a:r>
              <a:rPr lang="en-US" sz="2000" dirty="0" err="1">
                <a:solidFill>
                  <a:srgbClr val="FF0000"/>
                </a:solidFill>
                <a:latin typeface="Courier New" pitchFamily="49" charset="0"/>
                <a:cs typeface="Courier New" pitchFamily="49" charset="0"/>
              </a:rPr>
              <a:t>x.eqwid</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 [1,] 15       2</a:t>
            </a:r>
          </a:p>
          <a:p>
            <a:r>
              <a:rPr lang="en-US" sz="2000" dirty="0">
                <a:solidFill>
                  <a:srgbClr val="FF0000"/>
                </a:solidFill>
                <a:latin typeface="Courier New" pitchFamily="49" charset="0"/>
                <a:cs typeface="Courier New" pitchFamily="49" charset="0"/>
              </a:rPr>
              <a:t> [2,]  4       1</a:t>
            </a:r>
          </a:p>
          <a:p>
            <a:r>
              <a:rPr lang="en-US" sz="2000" dirty="0">
                <a:solidFill>
                  <a:srgbClr val="FF0000"/>
                </a:solidFill>
                <a:latin typeface="Courier New" pitchFamily="49" charset="0"/>
                <a:cs typeface="Courier New" pitchFamily="49" charset="0"/>
              </a:rPr>
              <a:t> [3,] 21       3</a:t>
            </a:r>
          </a:p>
          <a:p>
            <a:r>
              <a:rPr lang="en-US" sz="2000" dirty="0">
                <a:solidFill>
                  <a:srgbClr val="FF0000"/>
                </a:solidFill>
                <a:latin typeface="Courier New" pitchFamily="49" charset="0"/>
                <a:cs typeface="Courier New" pitchFamily="49" charset="0"/>
              </a:rPr>
              <a:t> [4,] 11       2</a:t>
            </a:r>
          </a:p>
          <a:p>
            <a:r>
              <a:rPr lang="en-US" sz="2000" dirty="0">
                <a:solidFill>
                  <a:srgbClr val="FF0000"/>
                </a:solidFill>
                <a:latin typeface="Courier New" pitchFamily="49" charset="0"/>
                <a:cs typeface="Courier New" pitchFamily="49" charset="0"/>
              </a:rPr>
              <a:t> [5,] 16       2</a:t>
            </a:r>
          </a:p>
          <a:p>
            <a:r>
              <a:rPr lang="en-US" sz="2000" dirty="0">
                <a:solidFill>
                  <a:srgbClr val="FF0000"/>
                </a:solidFill>
                <a:latin typeface="Courier New" pitchFamily="49" charset="0"/>
                <a:cs typeface="Courier New" pitchFamily="49" charset="0"/>
              </a:rPr>
              <a:t> [6,] 18       3</a:t>
            </a:r>
          </a:p>
          <a:p>
            <a:r>
              <a:rPr lang="en-US" sz="2000" dirty="0">
                <a:solidFill>
                  <a:srgbClr val="FF0000"/>
                </a:solidFill>
                <a:latin typeface="Courier New" pitchFamily="49" charset="0"/>
                <a:cs typeface="Courier New" pitchFamily="49" charset="0"/>
              </a:rPr>
              <a:t> [7,] 24       4</a:t>
            </a:r>
          </a:p>
          <a:p>
            <a:r>
              <a:rPr lang="en-US" sz="2000" dirty="0">
                <a:solidFill>
                  <a:srgbClr val="FF0000"/>
                </a:solidFill>
                <a:latin typeface="Courier New" pitchFamily="49" charset="0"/>
                <a:cs typeface="Courier New" pitchFamily="49" charset="0"/>
              </a:rPr>
              <a:t> [8,] 26       4</a:t>
            </a:r>
          </a:p>
          <a:p>
            <a:r>
              <a:rPr lang="en-US" sz="2000" dirty="0">
                <a:solidFill>
                  <a:srgbClr val="FF0000"/>
                </a:solidFill>
                <a:latin typeface="Courier New" pitchFamily="49" charset="0"/>
                <a:cs typeface="Courier New" pitchFamily="49" charset="0"/>
              </a:rPr>
              <a:t> [9,] 28       4</a:t>
            </a:r>
          </a:p>
        </p:txBody>
      </p:sp>
    </p:spTree>
    <p:extLst>
      <p:ext uri="{BB962C8B-B14F-4D97-AF65-F5344CB8AC3E}">
        <p14:creationId xmlns:p14="http://schemas.microsoft.com/office/powerpoint/2010/main" val="34365837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5480" y="374905"/>
            <a:ext cx="8534400" cy="2308324"/>
          </a:xfrm>
          <a:prstGeom prst="rect">
            <a:avLst/>
          </a:prstGeom>
        </p:spPr>
        <p:txBody>
          <a:bodyPr wrap="square">
            <a:spAutoFit/>
          </a:bodyPr>
          <a:lstStyle/>
          <a:p>
            <a:r>
              <a:rPr lang="en-US" dirty="0">
                <a:latin typeface="Lucida Console" panose="020B0609040504020204" pitchFamily="49" charset="0"/>
                <a:cs typeface="Courier New" pitchFamily="49" charset="0"/>
              </a:rPr>
              <a:t>#equal </a:t>
            </a:r>
            <a:r>
              <a:rPr lang="en-US" dirty="0" err="1">
                <a:latin typeface="Lucida Console" panose="020B0609040504020204" pitchFamily="49" charset="0"/>
                <a:cs typeface="Courier New" pitchFamily="49" charset="0"/>
              </a:rPr>
              <a:t>freq</a:t>
            </a:r>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eqfreq</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'quantile')</a:t>
            </a:r>
          </a:p>
          <a:p>
            <a:r>
              <a:rPr lang="en-US" dirty="0" err="1">
                <a:latin typeface="Lucida Console" panose="020B0609040504020204" pitchFamily="49" charset="0"/>
                <a:cs typeface="Courier New" pitchFamily="49" charset="0"/>
              </a:rPr>
              <a:t>eqfreq$brks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eqfreq$brks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a:t>
            </a:r>
          </a:p>
        </p:txBody>
      </p:sp>
      <p:sp>
        <p:nvSpPr>
          <p:cNvPr id="5" name="Rectangle 4"/>
          <p:cNvSpPr/>
          <p:nvPr/>
        </p:nvSpPr>
        <p:spPr>
          <a:xfrm>
            <a:off x="3962400" y="1044714"/>
            <a:ext cx="4572000" cy="707886"/>
          </a:xfrm>
          <a:prstGeom prst="rect">
            <a:avLst/>
          </a:prstGeom>
        </p:spPr>
        <p:txBody>
          <a:bodyPr>
            <a:spAutoFit/>
          </a:bodyPr>
          <a:lstStyle/>
          <a:p>
            <a:r>
              <a:rPr lang="en-US" sz="2000">
                <a:solidFill>
                  <a:srgbClr val="FF0000"/>
                </a:solidFill>
                <a:latin typeface="Courier New" pitchFamily="49" charset="0"/>
                <a:cs typeface="Courier New" pitchFamily="49" charset="0"/>
              </a:rPr>
              <a:t>&gt; eqfreq$brks</a:t>
            </a:r>
          </a:p>
          <a:p>
            <a:r>
              <a:rPr lang="en-US" sz="2000">
                <a:solidFill>
                  <a:srgbClr val="FF0000"/>
                </a:solidFill>
                <a:latin typeface="Courier New" pitchFamily="49" charset="0"/>
                <a:cs typeface="Courier New" pitchFamily="49" charset="0"/>
              </a:rPr>
              <a:t>[1]  4 15 18 24 28</a:t>
            </a:r>
          </a:p>
        </p:txBody>
      </p:sp>
      <p:sp>
        <p:nvSpPr>
          <p:cNvPr id="6" name="Rectangle 5"/>
          <p:cNvSpPr/>
          <p:nvPr/>
        </p:nvSpPr>
        <p:spPr>
          <a:xfrm>
            <a:off x="3962400" y="2819401"/>
            <a:ext cx="5486400" cy="3477875"/>
          </a:xfrm>
          <a:prstGeom prst="rect">
            <a:avLst/>
          </a:prstGeom>
        </p:spPr>
        <p:txBody>
          <a:bodyPr wrap="square">
            <a:spAutoFit/>
          </a:bodyPr>
          <a:lstStyle/>
          <a:p>
            <a:r>
              <a:rPr lang="en-US" sz="2000">
                <a:solidFill>
                  <a:srgbClr val="FF0000"/>
                </a:solidFill>
                <a:latin typeface="Courier New" pitchFamily="49" charset="0"/>
                <a:cs typeface="Courier New" pitchFamily="49" charset="0"/>
              </a:rPr>
              <a:t>&gt; cbind(x, x.eqwid, x.eqfreq)</a:t>
            </a:r>
          </a:p>
          <a:p>
            <a:r>
              <a:rPr lang="en-US" sz="2000">
                <a:solidFill>
                  <a:srgbClr val="FF0000"/>
                </a:solidFill>
                <a:latin typeface="Courier New" pitchFamily="49" charset="0"/>
                <a:cs typeface="Courier New" pitchFamily="49" charset="0"/>
              </a:rPr>
              <a:t>       x x.eqwid x.eqfreq</a:t>
            </a:r>
          </a:p>
          <a:p>
            <a:r>
              <a:rPr lang="en-US" sz="2000">
                <a:solidFill>
                  <a:srgbClr val="FF0000"/>
                </a:solidFill>
                <a:latin typeface="Courier New" pitchFamily="49" charset="0"/>
                <a:cs typeface="Courier New" pitchFamily="49" charset="0"/>
              </a:rPr>
              <a:t> [1,] 15       2        1</a:t>
            </a:r>
          </a:p>
          <a:p>
            <a:r>
              <a:rPr lang="en-US" sz="2000">
                <a:solidFill>
                  <a:srgbClr val="FF0000"/>
                </a:solidFill>
                <a:latin typeface="Courier New" pitchFamily="49" charset="0"/>
                <a:cs typeface="Courier New" pitchFamily="49" charset="0"/>
              </a:rPr>
              <a:t> [2,]  4       1        1</a:t>
            </a:r>
          </a:p>
          <a:p>
            <a:r>
              <a:rPr lang="en-US" sz="2000">
                <a:solidFill>
                  <a:srgbClr val="FF0000"/>
                </a:solidFill>
                <a:latin typeface="Courier New" pitchFamily="49" charset="0"/>
                <a:cs typeface="Courier New" pitchFamily="49" charset="0"/>
              </a:rPr>
              <a:t> [3,] 21       3        3</a:t>
            </a:r>
          </a:p>
          <a:p>
            <a:r>
              <a:rPr lang="en-US" sz="2000">
                <a:solidFill>
                  <a:srgbClr val="FF0000"/>
                </a:solidFill>
                <a:latin typeface="Courier New" pitchFamily="49" charset="0"/>
                <a:cs typeface="Courier New" pitchFamily="49" charset="0"/>
              </a:rPr>
              <a:t> [4,] 11       2        1</a:t>
            </a:r>
          </a:p>
          <a:p>
            <a:r>
              <a:rPr lang="en-US" sz="2000">
                <a:solidFill>
                  <a:srgbClr val="FF0000"/>
                </a:solidFill>
                <a:latin typeface="Courier New" pitchFamily="49" charset="0"/>
                <a:cs typeface="Courier New" pitchFamily="49" charset="0"/>
              </a:rPr>
              <a:t> [5,] 16       2        2</a:t>
            </a:r>
          </a:p>
          <a:p>
            <a:r>
              <a:rPr lang="en-US" sz="2000">
                <a:solidFill>
                  <a:srgbClr val="FF0000"/>
                </a:solidFill>
                <a:latin typeface="Courier New" pitchFamily="49" charset="0"/>
                <a:cs typeface="Courier New" pitchFamily="49" charset="0"/>
              </a:rPr>
              <a:t> [6,] 18       3        2</a:t>
            </a:r>
          </a:p>
          <a:p>
            <a:r>
              <a:rPr lang="en-US" sz="2000">
                <a:solidFill>
                  <a:srgbClr val="FF0000"/>
                </a:solidFill>
                <a:latin typeface="Courier New" pitchFamily="49" charset="0"/>
                <a:cs typeface="Courier New" pitchFamily="49" charset="0"/>
              </a:rPr>
              <a:t> [7,] 24       4        3</a:t>
            </a:r>
          </a:p>
          <a:p>
            <a:r>
              <a:rPr lang="en-US" sz="2000">
                <a:solidFill>
                  <a:srgbClr val="FF0000"/>
                </a:solidFill>
                <a:latin typeface="Courier New" pitchFamily="49" charset="0"/>
                <a:cs typeface="Courier New" pitchFamily="49" charset="0"/>
              </a:rPr>
              <a:t> [8,] 26       4        4</a:t>
            </a:r>
          </a:p>
          <a:p>
            <a:r>
              <a:rPr lang="en-US" sz="2000">
                <a:solidFill>
                  <a:srgbClr val="FF0000"/>
                </a:solidFill>
                <a:latin typeface="Courier New" pitchFamily="49" charset="0"/>
                <a:cs typeface="Courier New" pitchFamily="49" charset="0"/>
              </a:rPr>
              <a:t> [9,] 28       4        4</a:t>
            </a:r>
          </a:p>
        </p:txBody>
      </p:sp>
    </p:spTree>
    <p:extLst>
      <p:ext uri="{BB962C8B-B14F-4D97-AF65-F5344CB8AC3E}">
        <p14:creationId xmlns:p14="http://schemas.microsoft.com/office/powerpoint/2010/main" val="3821278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23562660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09368" y="417389"/>
            <a:ext cx="8691716" cy="2677656"/>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&gt; table(</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prediksi.asli</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prediksi.asli</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0   1</a:t>
            </a:r>
          </a:p>
          <a:p>
            <a:r>
              <a:rPr lang="en-US" sz="2400" dirty="0">
                <a:latin typeface="Courier New" panose="02070309020205020404" pitchFamily="49" charset="0"/>
                <a:cs typeface="Courier New" panose="02070309020205020404" pitchFamily="49" charset="0"/>
              </a:rPr>
              <a:t>  0  93 134</a:t>
            </a:r>
          </a:p>
          <a:p>
            <a:r>
              <a:rPr lang="en-US" sz="2400" dirty="0">
                <a:latin typeface="Courier New" panose="02070309020205020404" pitchFamily="49" charset="0"/>
                <a:cs typeface="Courier New" panose="02070309020205020404" pitchFamily="49" charset="0"/>
              </a:rPr>
              <a:t>  1  94 137</a:t>
            </a:r>
          </a:p>
          <a:p>
            <a:r>
              <a:rPr lang="en-US" sz="2400" dirty="0">
                <a:latin typeface="Courier New" panose="02070309020205020404" pitchFamily="49" charset="0"/>
                <a:cs typeface="Courier New" panose="02070309020205020404" pitchFamily="49" charset="0"/>
              </a:rPr>
              <a:t>&gt; mean(</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prediksi.asli</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[1] </a:t>
            </a:r>
            <a:r>
              <a:rPr lang="en-US" sz="2400" b="1" dirty="0">
                <a:solidFill>
                  <a:srgbClr val="C00000"/>
                </a:solidFill>
                <a:latin typeface="Courier New" panose="02070309020205020404" pitchFamily="49" charset="0"/>
                <a:cs typeface="Courier New" panose="02070309020205020404" pitchFamily="49" charset="0"/>
              </a:rPr>
              <a:t>0.5021834</a:t>
            </a:r>
          </a:p>
        </p:txBody>
      </p:sp>
      <p:sp>
        <p:nvSpPr>
          <p:cNvPr id="6" name="Rectangle 5"/>
          <p:cNvSpPr/>
          <p:nvPr/>
        </p:nvSpPr>
        <p:spPr>
          <a:xfrm>
            <a:off x="4345858" y="3603041"/>
            <a:ext cx="7138219" cy="2677656"/>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&gt; table(</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prediksi.disk</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prediksi.disk</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0   1</a:t>
            </a:r>
          </a:p>
          <a:p>
            <a:r>
              <a:rPr lang="en-US" sz="2400" dirty="0">
                <a:latin typeface="Courier New" panose="02070309020205020404" pitchFamily="49" charset="0"/>
                <a:cs typeface="Courier New" panose="02070309020205020404" pitchFamily="49" charset="0"/>
              </a:rPr>
              <a:t>  0 177  50</a:t>
            </a:r>
          </a:p>
          <a:p>
            <a:r>
              <a:rPr lang="en-US" sz="2400" dirty="0">
                <a:latin typeface="Courier New" panose="02070309020205020404" pitchFamily="49" charset="0"/>
                <a:cs typeface="Courier New" panose="02070309020205020404" pitchFamily="49" charset="0"/>
              </a:rPr>
              <a:t>  1  73 158</a:t>
            </a:r>
          </a:p>
          <a:p>
            <a:r>
              <a:rPr lang="en-US" sz="2400" dirty="0">
                <a:latin typeface="Courier New" panose="02070309020205020404" pitchFamily="49" charset="0"/>
                <a:cs typeface="Courier New" panose="02070309020205020404" pitchFamily="49" charset="0"/>
              </a:rPr>
              <a:t>&gt; mean(</a:t>
            </a:r>
            <a:r>
              <a:rPr lang="en-US" sz="2400" dirty="0" err="1">
                <a:latin typeface="Courier New" panose="02070309020205020404" pitchFamily="49" charset="0"/>
                <a:cs typeface="Courier New" panose="02070309020205020404" pitchFamily="49" charset="0"/>
              </a:rPr>
              <a:t>data.ts$class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prediksi.disk</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[1] </a:t>
            </a:r>
            <a:r>
              <a:rPr lang="en-US" sz="2400" b="1" dirty="0">
                <a:solidFill>
                  <a:srgbClr val="C00000"/>
                </a:solidFill>
                <a:latin typeface="Courier New" panose="02070309020205020404" pitchFamily="49" charset="0"/>
                <a:cs typeface="Courier New" panose="02070309020205020404" pitchFamily="49" charset="0"/>
              </a:rPr>
              <a:t>0.731441</a:t>
            </a:r>
          </a:p>
        </p:txBody>
      </p:sp>
    </p:spTree>
    <p:extLst>
      <p:ext uri="{BB962C8B-B14F-4D97-AF65-F5344CB8AC3E}">
        <p14:creationId xmlns:p14="http://schemas.microsoft.com/office/powerpoint/2010/main" val="13255140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110" y="705916"/>
            <a:ext cx="11444748" cy="707886"/>
          </a:xfrm>
          <a:prstGeom prst="rect">
            <a:avLst/>
          </a:prstGeom>
        </p:spPr>
        <p:txBody>
          <a:bodyPr wrap="square">
            <a:spAutoFit/>
          </a:bodyPr>
          <a:lstStyle/>
          <a:p>
            <a:r>
              <a:rPr lang="en-US" sz="2000" dirty="0" err="1">
                <a:latin typeface="Courier New" panose="02070309020205020404" pitchFamily="49" charset="0"/>
                <a:cs typeface="Courier New" panose="02070309020205020404" pitchFamily="49" charset="0"/>
              </a:rPr>
              <a:t>proporsi</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prop.table</a:t>
            </a:r>
            <a:r>
              <a:rPr lang="en-US" sz="2000" dirty="0">
                <a:latin typeface="Courier New" panose="02070309020205020404" pitchFamily="49" charset="0"/>
                <a:cs typeface="Courier New" panose="02070309020205020404" pitchFamily="49" charset="0"/>
              </a:rPr>
              <a:t>(table(</a:t>
            </a:r>
            <a:r>
              <a:rPr lang="en-US" sz="2000" dirty="0" err="1">
                <a:latin typeface="Courier New" panose="02070309020205020404" pitchFamily="49" charset="0"/>
                <a:cs typeface="Courier New" panose="02070309020205020404" pitchFamily="49" charset="0"/>
              </a:rPr>
              <a:t>data.tr$x.disk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data.tr$class</a:t>
            </a:r>
            <a:r>
              <a:rPr lang="en-US" sz="2000" dirty="0">
                <a:latin typeface="Courier New" panose="02070309020205020404" pitchFamily="49" charset="0"/>
                <a:cs typeface="Courier New" panose="02070309020205020404" pitchFamily="49" charset="0"/>
              </a:rPr>
              <a:t>), margin=1)</a:t>
            </a:r>
          </a:p>
          <a:p>
            <a:r>
              <a:rPr lang="en-US" sz="2000" dirty="0" err="1">
                <a:latin typeface="Courier New" panose="02070309020205020404" pitchFamily="49" charset="0"/>
                <a:cs typeface="Courier New" panose="02070309020205020404" pitchFamily="49" charset="0"/>
              </a:rPr>
              <a:t>barplot</a:t>
            </a:r>
            <a:r>
              <a:rPr lang="en-US" sz="2000" dirty="0">
                <a:latin typeface="Courier New" panose="02070309020205020404" pitchFamily="49" charset="0"/>
                <a:cs typeface="Courier New" panose="02070309020205020404" pitchFamily="49" charset="0"/>
              </a:rPr>
              <a:t>(t(</a:t>
            </a:r>
            <a:r>
              <a:rPr lang="en-US" sz="2000" dirty="0" err="1">
                <a:latin typeface="Courier New" panose="02070309020205020404" pitchFamily="49" charset="0"/>
                <a:cs typeface="Courier New" panose="02070309020205020404" pitchFamily="49" charset="0"/>
              </a:rPr>
              <a:t>proporsi</a:t>
            </a:r>
            <a:r>
              <a:rPr lang="en-US" sz="2000" dirty="0">
                <a:latin typeface="Courier New" panose="02070309020205020404" pitchFamily="49" charset="0"/>
                <a:cs typeface="Courier New" panose="02070309020205020404" pitchFamily="49" charset="0"/>
              </a:rPr>
              <a:t>))</a:t>
            </a:r>
          </a:p>
        </p:txBody>
      </p:sp>
      <p:pic>
        <p:nvPicPr>
          <p:cNvPr id="5" name="Picture 4"/>
          <p:cNvPicPr>
            <a:picLocks noChangeAspect="1"/>
          </p:cNvPicPr>
          <p:nvPr/>
        </p:nvPicPr>
        <p:blipFill>
          <a:blip r:embed="rId2"/>
          <a:stretch>
            <a:fillRect/>
          </a:stretch>
        </p:blipFill>
        <p:spPr>
          <a:xfrm>
            <a:off x="1129419" y="1413802"/>
            <a:ext cx="10228130" cy="4833586"/>
          </a:xfrm>
          <a:prstGeom prst="rect">
            <a:avLst/>
          </a:prstGeom>
        </p:spPr>
      </p:pic>
    </p:spTree>
    <p:extLst>
      <p:ext uri="{BB962C8B-B14F-4D97-AF65-F5344CB8AC3E}">
        <p14:creationId xmlns:p14="http://schemas.microsoft.com/office/powerpoint/2010/main" val="3821666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2308324"/>
          </a:xfrm>
          <a:prstGeom prst="rect">
            <a:avLst/>
          </a:prstGeom>
          <a:noFill/>
        </p:spPr>
        <p:txBody>
          <a:bodyPr wrap="square" rtlCol="0">
            <a:spAutoFit/>
          </a:bodyPr>
          <a:lstStyle/>
          <a:p>
            <a:r>
              <a:rPr lang="en-US" b="1" dirty="0" err="1" smtClean="0"/>
              <a:t>Pengalaman</a:t>
            </a:r>
            <a:r>
              <a:rPr lang="en-US" b="1" dirty="0" smtClean="0"/>
              <a:t> </a:t>
            </a:r>
            <a:r>
              <a:rPr lang="en-US" b="1" dirty="0" err="1" smtClean="0"/>
              <a:t>Konsultansi</a:t>
            </a:r>
            <a:endParaRPr lang="en-US" b="1" dirty="0" smtClean="0"/>
          </a:p>
          <a:p>
            <a:pPr marL="285750" indent="-285750">
              <a:buFont typeface="Arial" panose="020B0604020202020204" pitchFamily="34" charset="0"/>
              <a:buChar char="•"/>
            </a:pPr>
            <a:r>
              <a:rPr lang="en-US" dirty="0" smtClean="0"/>
              <a:t>2002 – 2008, Statistician – PT </a:t>
            </a:r>
            <a:r>
              <a:rPr lang="en-US" dirty="0" err="1" smtClean="0"/>
              <a:t>Ganesha</a:t>
            </a:r>
            <a:r>
              <a:rPr lang="en-US" dirty="0" smtClean="0"/>
              <a:t> </a:t>
            </a:r>
            <a:r>
              <a:rPr lang="en-US" dirty="0" err="1" smtClean="0"/>
              <a:t>Cipta</a:t>
            </a:r>
            <a:r>
              <a:rPr lang="en-US" dirty="0" smtClean="0"/>
              <a:t> </a:t>
            </a:r>
            <a:r>
              <a:rPr lang="en-US" dirty="0" err="1" smtClean="0"/>
              <a:t>Informatika</a:t>
            </a:r>
            <a:endParaRPr lang="en-US" dirty="0" smtClean="0"/>
          </a:p>
          <a:p>
            <a:pPr marL="285750" indent="-285750">
              <a:buFont typeface="Arial" panose="020B0604020202020204" pitchFamily="34" charset="0"/>
              <a:buChar char="•"/>
            </a:pPr>
            <a:r>
              <a:rPr lang="en-US" dirty="0" smtClean="0"/>
              <a:t>2008 – 2012 …. </a:t>
            </a:r>
            <a:r>
              <a:rPr lang="en-US" dirty="0" err="1" smtClean="0"/>
              <a:t>melanjutkan</a:t>
            </a:r>
            <a:r>
              <a:rPr lang="en-US" dirty="0" smtClean="0"/>
              <a:t> </a:t>
            </a:r>
            <a:r>
              <a:rPr lang="en-US" dirty="0" err="1" smtClean="0"/>
              <a:t>studi</a:t>
            </a:r>
            <a:r>
              <a:rPr lang="en-US" dirty="0" smtClean="0"/>
              <a:t>….</a:t>
            </a:r>
          </a:p>
          <a:p>
            <a:pPr marL="285750" indent="-285750">
              <a:buFont typeface="Arial" panose="020B0604020202020204" pitchFamily="34" charset="0"/>
              <a:buChar char="•"/>
            </a:pPr>
            <a:r>
              <a:rPr lang="en-US" dirty="0" smtClean="0"/>
              <a:t>2013, Technical Advisor – </a:t>
            </a:r>
            <a:r>
              <a:rPr lang="en-US" dirty="0" err="1" smtClean="0"/>
              <a:t>MarkPlus</a:t>
            </a:r>
            <a:r>
              <a:rPr lang="en-US" dirty="0" smtClean="0"/>
              <a:t> Insight</a:t>
            </a:r>
          </a:p>
          <a:p>
            <a:pPr marL="285750" indent="-285750">
              <a:buFont typeface="Arial" panose="020B0604020202020204" pitchFamily="34" charset="0"/>
              <a:buChar char="•"/>
            </a:pPr>
            <a:r>
              <a:rPr lang="en-US" dirty="0" smtClean="0"/>
              <a:t>2013, Consultant – CIFOR</a:t>
            </a:r>
          </a:p>
          <a:p>
            <a:pPr marL="285750" indent="-285750">
              <a:buFont typeface="Arial" panose="020B0604020202020204" pitchFamily="34" charset="0"/>
              <a:buChar char="•"/>
            </a:pPr>
            <a:r>
              <a:rPr lang="en-US" dirty="0" smtClean="0"/>
              <a:t>2014, Project Leader – PT Trans Intra Asia</a:t>
            </a:r>
          </a:p>
          <a:p>
            <a:pPr marL="285750" indent="-285750">
              <a:buFont typeface="Arial" panose="020B0604020202020204" pitchFamily="34" charset="0"/>
              <a:buChar char="•"/>
            </a:pPr>
            <a:r>
              <a:rPr lang="en-US" dirty="0" smtClean="0"/>
              <a:t>2015 – 2017, Data Science Advisor – </a:t>
            </a:r>
            <a:r>
              <a:rPr lang="en-US" dirty="0" err="1" smtClean="0"/>
              <a:t>Starcore</a:t>
            </a:r>
            <a:r>
              <a:rPr lang="en-US" dirty="0"/>
              <a:t> </a:t>
            </a:r>
            <a:r>
              <a:rPr lang="en-US" dirty="0" smtClean="0"/>
              <a:t>Analytics</a:t>
            </a:r>
          </a:p>
          <a:p>
            <a:pPr marL="285750" indent="-285750">
              <a:buFont typeface="Arial" panose="020B0604020202020204" pitchFamily="34" charset="0"/>
              <a:buChar char="•"/>
            </a:pPr>
            <a:r>
              <a:rPr lang="en-US" dirty="0" smtClean="0"/>
              <a:t>2018, Consultant – IACCB</a:t>
            </a:r>
          </a:p>
        </p:txBody>
      </p:sp>
      <p:sp>
        <p:nvSpPr>
          <p:cNvPr id="7" name="TextBox 6"/>
          <p:cNvSpPr txBox="1"/>
          <p:nvPr/>
        </p:nvSpPr>
        <p:spPr>
          <a:xfrm>
            <a:off x="4992624" y="3668744"/>
            <a:ext cx="6629400" cy="2585323"/>
          </a:xfrm>
          <a:prstGeom prst="rect">
            <a:avLst/>
          </a:prstGeom>
          <a:noFill/>
        </p:spPr>
        <p:txBody>
          <a:bodyPr wrap="square" rtlCol="0">
            <a:spAutoFit/>
          </a:bodyPr>
          <a:lstStyle/>
          <a:p>
            <a:r>
              <a:rPr lang="en-US" b="1" dirty="0" err="1" smtClean="0"/>
              <a:t>Pengalaman</a:t>
            </a:r>
            <a:r>
              <a:rPr lang="en-US" b="1" dirty="0" smtClean="0"/>
              <a:t> </a:t>
            </a:r>
            <a:r>
              <a:rPr lang="en-US" b="1" dirty="0" err="1" smtClean="0"/>
              <a:t>Lainnya</a:t>
            </a:r>
            <a:endParaRPr lang="en-US" b="1" dirty="0" smtClean="0"/>
          </a:p>
          <a:p>
            <a:pPr marL="285750" indent="-285750">
              <a:buFont typeface="Arial" panose="020B0604020202020204" pitchFamily="34" charset="0"/>
              <a:buChar char="•"/>
            </a:pPr>
            <a:r>
              <a:rPr lang="en-US" dirty="0" smtClean="0"/>
              <a:t>Trainer </a:t>
            </a:r>
            <a:r>
              <a:rPr lang="en-US" dirty="0" err="1" smtClean="0"/>
              <a:t>bidang</a:t>
            </a:r>
            <a:r>
              <a:rPr lang="en-US" dirty="0" smtClean="0"/>
              <a:t> </a:t>
            </a:r>
            <a:r>
              <a:rPr lang="en-US" dirty="0" err="1" smtClean="0"/>
              <a:t>Statistika</a:t>
            </a:r>
            <a:r>
              <a:rPr lang="en-US" dirty="0" smtClean="0"/>
              <a:t>, Data Mining, </a:t>
            </a:r>
            <a:r>
              <a:rPr lang="en-US" dirty="0" err="1" smtClean="0"/>
              <a:t>Analitika</a:t>
            </a:r>
            <a:r>
              <a:rPr lang="en-US" dirty="0" smtClean="0"/>
              <a:t> di </a:t>
            </a:r>
            <a:r>
              <a:rPr lang="en-US" dirty="0" err="1" smtClean="0"/>
              <a:t>berbagai</a:t>
            </a:r>
            <a:r>
              <a:rPr lang="en-US" dirty="0" smtClean="0"/>
              <a:t> </a:t>
            </a:r>
            <a:r>
              <a:rPr lang="en-US" dirty="0" err="1" smtClean="0"/>
              <a:t>instansi</a:t>
            </a:r>
            <a:r>
              <a:rPr lang="en-US" dirty="0" smtClean="0"/>
              <a:t>, </a:t>
            </a:r>
            <a:r>
              <a:rPr lang="en-US" dirty="0" err="1" smtClean="0"/>
              <a:t>antara</a:t>
            </a:r>
            <a:r>
              <a:rPr lang="en-US" dirty="0" smtClean="0"/>
              <a:t> lain Bank </a:t>
            </a:r>
            <a:r>
              <a:rPr lang="en-US" dirty="0" err="1" smtClean="0"/>
              <a:t>Mandiri</a:t>
            </a:r>
            <a:r>
              <a:rPr lang="en-US" dirty="0" smtClean="0"/>
              <a:t>, Bank </a:t>
            </a:r>
            <a:r>
              <a:rPr lang="en-US" dirty="0" err="1" smtClean="0"/>
              <a:t>Syariah</a:t>
            </a:r>
            <a:r>
              <a:rPr lang="en-US" dirty="0" smtClean="0"/>
              <a:t> </a:t>
            </a:r>
            <a:r>
              <a:rPr lang="en-US" dirty="0" err="1" smtClean="0"/>
              <a:t>Mandiri</a:t>
            </a:r>
            <a:r>
              <a:rPr lang="en-US" dirty="0" smtClean="0"/>
              <a:t>, Bank </a:t>
            </a:r>
            <a:r>
              <a:rPr lang="en-US" dirty="0" err="1" smtClean="0"/>
              <a:t>Sinar</a:t>
            </a:r>
            <a:r>
              <a:rPr lang="en-US" dirty="0" smtClean="0"/>
              <a:t> Mas, Bank </a:t>
            </a:r>
            <a:r>
              <a:rPr lang="en-US" dirty="0" err="1" smtClean="0"/>
              <a:t>Danamon</a:t>
            </a:r>
            <a:r>
              <a:rPr lang="en-US" dirty="0" smtClean="0"/>
              <a:t>, Bank Indonesia, OJK, </a:t>
            </a:r>
            <a:r>
              <a:rPr lang="en-US" dirty="0" err="1" smtClean="0"/>
              <a:t>Telkomsel</a:t>
            </a:r>
            <a:r>
              <a:rPr lang="en-US" dirty="0" smtClean="0"/>
              <a:t>, Bank </a:t>
            </a:r>
            <a:r>
              <a:rPr lang="en-US" dirty="0" err="1" smtClean="0"/>
              <a:t>Permata</a:t>
            </a:r>
            <a:r>
              <a:rPr lang="en-US" dirty="0" smtClean="0"/>
              <a:t>, CIMB </a:t>
            </a:r>
            <a:r>
              <a:rPr lang="en-US" dirty="0" err="1" smtClean="0"/>
              <a:t>Niaga</a:t>
            </a:r>
            <a:r>
              <a:rPr lang="en-US" dirty="0" smtClean="0"/>
              <a:t>, LIPI, </a:t>
            </a:r>
            <a:r>
              <a:rPr lang="en-US" dirty="0" err="1" smtClean="0"/>
              <a:t>Kementerian</a:t>
            </a:r>
            <a:r>
              <a:rPr lang="en-US" dirty="0" smtClean="0"/>
              <a:t> </a:t>
            </a:r>
            <a:r>
              <a:rPr lang="en-US" dirty="0" err="1" smtClean="0"/>
              <a:t>Pertanian</a:t>
            </a:r>
            <a:r>
              <a:rPr lang="en-US" dirty="0" smtClean="0"/>
              <a:t>, </a:t>
            </a:r>
            <a:r>
              <a:rPr lang="en-US" dirty="0" err="1" smtClean="0"/>
              <a:t>Kementerian</a:t>
            </a:r>
            <a:r>
              <a:rPr lang="en-US" dirty="0" smtClean="0"/>
              <a:t> </a:t>
            </a:r>
            <a:r>
              <a:rPr lang="en-US" dirty="0" err="1" smtClean="0"/>
              <a:t>Keuangan</a:t>
            </a:r>
            <a:endParaRPr lang="en-US" dirty="0" smtClean="0"/>
          </a:p>
          <a:p>
            <a:pPr marL="285750" indent="-285750">
              <a:buFont typeface="Arial" panose="020B0604020202020204" pitchFamily="34" charset="0"/>
              <a:buChar char="•"/>
            </a:pPr>
            <a:r>
              <a:rPr lang="en-US" dirty="0" smtClean="0"/>
              <a:t>Tenaga </a:t>
            </a:r>
            <a:r>
              <a:rPr lang="en-US" dirty="0" err="1" smtClean="0"/>
              <a:t>ahli</a:t>
            </a:r>
            <a:r>
              <a:rPr lang="en-US" dirty="0" smtClean="0"/>
              <a:t> di </a:t>
            </a:r>
            <a:r>
              <a:rPr lang="en-US" dirty="0" err="1" smtClean="0"/>
              <a:t>beberapa</a:t>
            </a:r>
            <a:r>
              <a:rPr lang="en-US" dirty="0" smtClean="0"/>
              <a:t> </a:t>
            </a:r>
            <a:r>
              <a:rPr lang="en-US" dirty="0" err="1" smtClean="0"/>
              <a:t>kegiatan</a:t>
            </a:r>
            <a:r>
              <a:rPr lang="en-US" dirty="0" smtClean="0"/>
              <a:t> </a:t>
            </a:r>
            <a:r>
              <a:rPr lang="en-US" dirty="0" err="1" smtClean="0"/>
              <a:t>kajian</a:t>
            </a:r>
            <a:r>
              <a:rPr lang="en-US" dirty="0" smtClean="0"/>
              <a:t>, </a:t>
            </a:r>
            <a:r>
              <a:rPr lang="en-US" dirty="0" err="1" smtClean="0"/>
              <a:t>antara</a:t>
            </a:r>
            <a:r>
              <a:rPr lang="en-US" dirty="0" smtClean="0"/>
              <a:t> lain </a:t>
            </a:r>
            <a:r>
              <a:rPr lang="en-US" dirty="0" err="1" smtClean="0"/>
              <a:t>Kementerian</a:t>
            </a:r>
            <a:r>
              <a:rPr lang="en-US" dirty="0" smtClean="0"/>
              <a:t> </a:t>
            </a:r>
            <a:r>
              <a:rPr lang="en-US" dirty="0" err="1" smtClean="0"/>
              <a:t>Pendidikan</a:t>
            </a:r>
            <a:r>
              <a:rPr lang="en-US" dirty="0" smtClean="0"/>
              <a:t> </a:t>
            </a:r>
            <a:r>
              <a:rPr lang="en-US" dirty="0" err="1" smtClean="0"/>
              <a:t>dan</a:t>
            </a:r>
            <a:r>
              <a:rPr lang="en-US" dirty="0" smtClean="0"/>
              <a:t> </a:t>
            </a:r>
            <a:r>
              <a:rPr lang="en-US" dirty="0" err="1" smtClean="0"/>
              <a:t>Kebudayaan</a:t>
            </a:r>
            <a:r>
              <a:rPr lang="en-US" dirty="0" smtClean="0"/>
              <a:t>, BPJS, </a:t>
            </a:r>
            <a:r>
              <a:rPr lang="en-US" dirty="0" err="1" smtClean="0"/>
              <a:t>Kementerian</a:t>
            </a:r>
            <a:r>
              <a:rPr lang="en-US" dirty="0" smtClean="0"/>
              <a:t> </a:t>
            </a:r>
            <a:r>
              <a:rPr lang="en-US" dirty="0" err="1" smtClean="0"/>
              <a:t>Keuangan</a:t>
            </a:r>
            <a:r>
              <a:rPr lang="en-US" dirty="0" smtClean="0"/>
              <a:t>, OJK, Bank Indonesia, LIPI, Astra Digital.</a:t>
            </a:r>
          </a:p>
        </p:txBody>
      </p:sp>
    </p:spTree>
    <p:extLst>
      <p:ext uri="{BB962C8B-B14F-4D97-AF65-F5344CB8AC3E}">
        <p14:creationId xmlns:p14="http://schemas.microsoft.com/office/powerpoint/2010/main" val="259320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500"/>
                                        <p:tgtEl>
                                          <p:spTgt spid="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Effect transition="in" filter="fade">
                                      <p:cBhvr>
                                        <p:cTn id="5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602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a:bodyPr>
          <a:lstStyle/>
          <a:p>
            <a:pPr eaLnBrk="1" hangingPunct="1"/>
            <a:r>
              <a:rPr lang="es-ES" dirty="0" err="1" smtClean="0">
                <a:ea typeface="ＭＳ Ｐゴシック" pitchFamily="34" charset="-128"/>
              </a:rPr>
              <a:t>Description</a:t>
            </a:r>
            <a:r>
              <a:rPr lang="es-ES" dirty="0" smtClean="0">
                <a:ea typeface="ＭＳ Ｐゴシック" pitchFamily="34" charset="-128"/>
              </a:rPr>
              <a:t> of </a:t>
            </a:r>
            <a:r>
              <a:rPr lang="es-ES" dirty="0" err="1" smtClean="0">
                <a:ea typeface="ＭＳ Ｐゴシック" pitchFamily="34" charset="-128"/>
              </a:rPr>
              <a:t>Representative</a:t>
            </a:r>
            <a:r>
              <a:rPr lang="es-ES" dirty="0" smtClean="0">
                <a:ea typeface="ＭＳ Ｐゴシック" pitchFamily="34" charset="-128"/>
              </a:rPr>
              <a:t> </a:t>
            </a:r>
            <a:r>
              <a:rPr lang="es-ES" dirty="0" err="1" smtClean="0">
                <a:ea typeface="ＭＳ Ｐゴシック" pitchFamily="34" charset="-128"/>
              </a:rPr>
              <a:t>Methods</a:t>
            </a:r>
            <a:endParaRPr lang="es-ES" dirty="0" smtClean="0">
              <a:solidFill>
                <a:schemeClr val="bg2"/>
              </a:solidFill>
              <a:ea typeface="ＭＳ Ｐゴシック" pitchFamily="34" charset="-128"/>
            </a:endParaRPr>
          </a:p>
        </p:txBody>
      </p:sp>
      <p:sp>
        <p:nvSpPr>
          <p:cNvPr id="41986" name="Rectangle 3"/>
          <p:cNvSpPr>
            <a:spLocks noGrp="1" noChangeArrowheads="1"/>
          </p:cNvSpPr>
          <p:nvPr>
            <p:ph idx="1"/>
          </p:nvPr>
        </p:nvSpPr>
        <p:spPr>
          <a:xfrm>
            <a:off x="1981200" y="1905000"/>
            <a:ext cx="8229600" cy="4692650"/>
          </a:xfrm>
        </p:spPr>
        <p:txBody>
          <a:bodyPr/>
          <a:lstStyle/>
          <a:p>
            <a:pPr marL="0" indent="0" algn="just">
              <a:buNone/>
            </a:pPr>
            <a:r>
              <a:rPr lang="es-ES"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1987" name="Imagen 1"/>
          <p:cNvPicPr>
            <a:picLocks noChangeAspect="1"/>
          </p:cNvPicPr>
          <p:nvPr/>
        </p:nvPicPr>
        <p:blipFill>
          <a:blip r:embed="rId2" cstate="print"/>
          <a:srcRect/>
          <a:stretch>
            <a:fillRect/>
          </a:stretch>
        </p:blipFill>
        <p:spPr bwMode="auto">
          <a:xfrm>
            <a:off x="2800350" y="2330450"/>
            <a:ext cx="6680200" cy="3835400"/>
          </a:xfrm>
          <a:prstGeom prst="rect">
            <a:avLst/>
          </a:prstGeom>
          <a:noFill/>
          <a:ln w="9525">
            <a:noFill/>
            <a:miter lim="800000"/>
            <a:headEnd/>
            <a:tailEnd/>
          </a:ln>
        </p:spPr>
      </p:pic>
    </p:spTree>
    <p:extLst>
      <p:ext uri="{BB962C8B-B14F-4D97-AF65-F5344CB8AC3E}">
        <p14:creationId xmlns:p14="http://schemas.microsoft.com/office/powerpoint/2010/main" val="23873636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403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a:ea typeface="ＭＳ Ｐゴシック" pitchFamily="34" charset="-128"/>
              </a:rPr>
              <a:t>MDLP</a:t>
            </a:r>
            <a:r>
              <a:rPr lang="es-ES" sz="2400" dirty="0">
                <a:ea typeface="ＭＳ Ｐゴシック" pitchFamily="34" charset="-128"/>
              </a:rPr>
              <a:t> —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discretizer</a:t>
            </a:r>
            <a:r>
              <a:rPr lang="es-ES" sz="2400" dirty="0">
                <a:ea typeface="ＭＳ Ｐゴシック" pitchFamily="34" charset="-128"/>
              </a:rPr>
              <a:t> uses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to </a:t>
            </a:r>
            <a:r>
              <a:rPr lang="es-ES" sz="2400" dirty="0" err="1">
                <a:ea typeface="ＭＳ Ｐゴシック" pitchFamily="34" charset="-128"/>
              </a:rPr>
              <a:t>evaluate</a:t>
            </a:r>
            <a:r>
              <a:rPr lang="es-ES" sz="2400" dirty="0">
                <a:ea typeface="ＭＳ Ｐゴシック" pitchFamily="34" charset="-128"/>
              </a:rPr>
              <a:t> </a:t>
            </a:r>
            <a:r>
              <a:rPr lang="es-ES" sz="2400" dirty="0" err="1">
                <a:ea typeface="ＭＳ Ｐゴシック" pitchFamily="34" charset="-128"/>
              </a:rPr>
              <a:t>candidate</a:t>
            </a:r>
            <a:r>
              <a:rPr lang="es-ES" sz="2400" dirty="0">
                <a:ea typeface="ＭＳ Ｐゴシック" pitchFamily="34" charset="-128"/>
              </a:rPr>
              <a:t> </a:t>
            </a:r>
            <a:r>
              <a:rPr lang="es-ES" sz="2400" dirty="0" err="1">
                <a:ea typeface="ＭＳ Ｐゴシック" pitchFamily="34" charset="-128"/>
              </a:rPr>
              <a:t>cut</a:t>
            </a:r>
            <a:r>
              <a:rPr lang="es-ES" sz="2400" dirty="0">
                <a:ea typeface="ＭＳ Ｐゴシック" pitchFamily="34" charset="-128"/>
              </a:rPr>
              <a:t> </a:t>
            </a:r>
            <a:r>
              <a:rPr lang="es-ES" sz="2400" dirty="0" err="1">
                <a:ea typeface="ＭＳ Ｐゴシック" pitchFamily="34" charset="-128"/>
              </a:rPr>
              <a:t>points</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one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most</a:t>
            </a:r>
            <a:r>
              <a:rPr lang="es-ES" sz="2400" dirty="0">
                <a:ea typeface="ＭＳ Ｐゴシック" pitchFamily="34" charset="-128"/>
              </a:rPr>
              <a:t> </a:t>
            </a:r>
            <a:r>
              <a:rPr lang="es-ES" sz="2400" dirty="0" err="1">
                <a:ea typeface="ＭＳ Ｐゴシック" pitchFamily="34" charset="-128"/>
              </a:rPr>
              <a:t>commonly</a:t>
            </a:r>
            <a:r>
              <a:rPr lang="es-ES" sz="2400" dirty="0">
                <a:ea typeface="ＭＳ Ｐゴシック" pitchFamily="34" charset="-128"/>
              </a:rPr>
              <a:t> </a:t>
            </a:r>
            <a:r>
              <a:rPr lang="es-ES" sz="2400" dirty="0" err="1">
                <a:ea typeface="ＭＳ Ｐゴシック" pitchFamily="34" charset="-128"/>
              </a:rPr>
              <a:t>used</a:t>
            </a:r>
            <a:r>
              <a:rPr lang="es-ES" sz="2400" dirty="0">
                <a:ea typeface="ＭＳ Ｐゴシック" pitchFamily="34" charset="-128"/>
              </a:rPr>
              <a:t> </a:t>
            </a:r>
            <a:r>
              <a:rPr lang="es-ES" sz="2400" dirty="0" err="1">
                <a:ea typeface="ＭＳ Ｐゴシック" pitchFamily="34" charset="-128"/>
              </a:rPr>
              <a:t>discretization</a:t>
            </a:r>
            <a:r>
              <a:rPr lang="es-ES" sz="2400" dirty="0">
                <a:ea typeface="ＭＳ Ｐゴシック" pitchFamily="34" charset="-128"/>
              </a:rPr>
              <a:t> </a:t>
            </a:r>
            <a:r>
              <a:rPr lang="es-ES" sz="2400" dirty="0" err="1">
                <a:ea typeface="ＭＳ Ｐゴシック" pitchFamily="34" charset="-128"/>
              </a:rPr>
              <a:t>measures</a:t>
            </a:r>
            <a:r>
              <a:rPr lang="es-ES" sz="2400" dirty="0">
                <a:ea typeface="ＭＳ Ｐゴシック" pitchFamily="34" charset="-128"/>
              </a:rPr>
              <a:t> in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literature</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of a </a:t>
            </a:r>
            <a:r>
              <a:rPr lang="es-ES" sz="2400" dirty="0" err="1">
                <a:ea typeface="ＭＳ Ｐゴシック" pitchFamily="34" charset="-128"/>
              </a:rPr>
              <a:t>sample</a:t>
            </a:r>
            <a:r>
              <a:rPr lang="es-ES" sz="2400" dirty="0">
                <a:ea typeface="ＭＳ Ｐゴシック" pitchFamily="34" charset="-128"/>
              </a:rPr>
              <a:t> variable </a:t>
            </a:r>
            <a:r>
              <a:rPr lang="es-ES" sz="2400" i="1" dirty="0">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is</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where</a:t>
            </a:r>
            <a:r>
              <a:rPr lang="es-ES" sz="2400" dirty="0">
                <a:ea typeface="ＭＳ Ｐゴシック" pitchFamily="34" charset="-128"/>
              </a:rPr>
              <a:t> x </a:t>
            </a:r>
            <a:r>
              <a:rPr lang="es-ES" sz="2400" dirty="0" err="1">
                <a:ea typeface="ＭＳ Ｐゴシック" pitchFamily="34" charset="-128"/>
              </a:rPr>
              <a:t>represents</a:t>
            </a:r>
            <a:r>
              <a:rPr lang="es-ES" sz="2400" dirty="0">
                <a:ea typeface="ＭＳ Ｐゴシック" pitchFamily="34" charset="-128"/>
              </a:rPr>
              <a:t> a </a:t>
            </a:r>
            <a:r>
              <a:rPr lang="es-ES" sz="2400" dirty="0" err="1">
                <a:ea typeface="ＭＳ Ｐゴシック" pitchFamily="34" charset="-128"/>
              </a:rPr>
              <a:t>value</a:t>
            </a:r>
            <a:r>
              <a:rPr lang="es-ES" sz="2400" dirty="0">
                <a:ea typeface="ＭＳ Ｐゴシック" pitchFamily="34" charset="-128"/>
              </a:rPr>
              <a:t> of </a:t>
            </a:r>
            <a:r>
              <a:rPr lang="es-ES" sz="2400" i="1" dirty="0">
                <a:ea typeface="ＭＳ Ｐゴシック" pitchFamily="34" charset="-128"/>
              </a:rPr>
              <a:t>X</a:t>
            </a:r>
            <a:r>
              <a:rPr lang="es-ES" sz="2400" dirty="0">
                <a:ea typeface="ＭＳ Ｐゴシック" pitchFamily="34" charset="-128"/>
              </a:rPr>
              <a:t> and </a:t>
            </a:r>
            <a:r>
              <a:rPr lang="es-ES" sz="2400" i="1" dirty="0" err="1">
                <a:ea typeface="ＭＳ Ｐゴシック" pitchFamily="34" charset="-128"/>
              </a:rPr>
              <a:t>p</a:t>
            </a:r>
            <a:r>
              <a:rPr lang="es-ES" sz="2400" i="1" baseline="-25000" dirty="0" err="1">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its</a:t>
            </a:r>
            <a:r>
              <a:rPr lang="es-ES" sz="2400" dirty="0">
                <a:ea typeface="ＭＳ Ｐゴシック" pitchFamily="34" charset="-128"/>
              </a:rPr>
              <a:t> </a:t>
            </a:r>
            <a:r>
              <a:rPr lang="es-ES" sz="2400" dirty="0" err="1">
                <a:ea typeface="ＭＳ Ｐゴシック" pitchFamily="34" charset="-128"/>
              </a:rPr>
              <a:t>estimated</a:t>
            </a:r>
            <a:r>
              <a:rPr lang="es-ES" sz="2400" dirty="0">
                <a:ea typeface="ＭＳ Ｐゴシック" pitchFamily="34" charset="-128"/>
              </a:rPr>
              <a:t> </a:t>
            </a:r>
            <a:r>
              <a:rPr lang="es-ES" sz="2400" dirty="0" err="1">
                <a:ea typeface="ＭＳ Ｐゴシック" pitchFamily="34" charset="-128"/>
              </a:rPr>
              <a:t>probability</a:t>
            </a:r>
            <a:r>
              <a:rPr lang="es-ES" sz="2400" dirty="0">
                <a:ea typeface="ＭＳ Ｐゴシック" pitchFamily="34" charset="-128"/>
              </a:rPr>
              <a:t> of </a:t>
            </a:r>
            <a:r>
              <a:rPr lang="es-ES" sz="2400" dirty="0" err="1">
                <a:ea typeface="ＭＳ Ｐゴシック" pitchFamily="34" charset="-128"/>
              </a:rPr>
              <a:t>occurring</a:t>
            </a:r>
            <a:r>
              <a:rPr lang="es-ES" sz="2400" dirty="0">
                <a:ea typeface="ＭＳ Ｐゴシック" pitchFamily="34" charset="-128"/>
              </a:rPr>
              <a:t>. </a:t>
            </a:r>
          </a:p>
        </p:txBody>
      </p:sp>
      <p:pic>
        <p:nvPicPr>
          <p:cNvPr id="44035" name="Imagen 1"/>
          <p:cNvPicPr>
            <a:picLocks noChangeAspect="1"/>
          </p:cNvPicPr>
          <p:nvPr/>
        </p:nvPicPr>
        <p:blipFill>
          <a:blip r:embed="rId2" cstate="print"/>
          <a:srcRect/>
          <a:stretch>
            <a:fillRect/>
          </a:stretch>
        </p:blipFill>
        <p:spPr bwMode="auto">
          <a:xfrm>
            <a:off x="4572000" y="4419600"/>
            <a:ext cx="3243262" cy="808038"/>
          </a:xfrm>
          <a:prstGeom prst="rect">
            <a:avLst/>
          </a:prstGeom>
          <a:noFill/>
          <a:ln w="9525">
            <a:noFill/>
            <a:miter lim="800000"/>
            <a:headEnd/>
            <a:tailEnd/>
          </a:ln>
        </p:spPr>
      </p:pic>
    </p:spTree>
    <p:extLst>
      <p:ext uri="{BB962C8B-B14F-4D97-AF65-F5344CB8AC3E}">
        <p14:creationId xmlns:p14="http://schemas.microsoft.com/office/powerpoint/2010/main" val="1899049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Imagen 3"/>
          <p:cNvPicPr>
            <a:picLocks noChangeAspect="1"/>
          </p:cNvPicPr>
          <p:nvPr/>
        </p:nvPicPr>
        <p:blipFill>
          <a:blip r:embed="rId2" cstate="print"/>
          <a:srcRect/>
          <a:stretch>
            <a:fillRect/>
          </a:stretch>
        </p:blipFill>
        <p:spPr bwMode="auto">
          <a:xfrm>
            <a:off x="1905001" y="5649914"/>
            <a:ext cx="7559675" cy="1208087"/>
          </a:xfrm>
          <a:prstGeom prst="rect">
            <a:avLst/>
          </a:prstGeom>
          <a:noFill/>
          <a:ln w="9525">
            <a:noFill/>
            <a:miter lim="800000"/>
            <a:headEnd/>
            <a:tailEnd/>
          </a:ln>
        </p:spPr>
      </p:pic>
      <p:sp>
        <p:nvSpPr>
          <p:cNvPr id="45058"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5059" name="Rectangle 3"/>
          <p:cNvSpPr>
            <a:spLocks noGrp="1" noChangeArrowheads="1"/>
          </p:cNvSpPr>
          <p:nvPr>
            <p:ph idx="1"/>
          </p:nvPr>
        </p:nvSpPr>
        <p:spPr>
          <a:xfrm>
            <a:off x="1981200" y="1828800"/>
            <a:ext cx="8229600" cy="4724400"/>
          </a:xfrm>
        </p:spPr>
        <p:txBody>
          <a:bodyPr>
            <a:normAutofit/>
          </a:bodyPr>
          <a:lstStyle/>
          <a:p>
            <a:pPr marL="0" indent="0" algn="just">
              <a:buNone/>
            </a:pPr>
            <a:r>
              <a:rPr lang="es-ES" sz="2400" dirty="0" err="1">
                <a:ea typeface="ＭＳ Ｐゴシック" pitchFamily="34" charset="-128"/>
              </a:rPr>
              <a:t>Splitting</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000" b="1" dirty="0">
                <a:ea typeface="ＭＳ Ｐゴシック" pitchFamily="34" charset="-128"/>
              </a:rPr>
              <a:t>MDLP</a:t>
            </a:r>
            <a:r>
              <a:rPr lang="es-ES" sz="2000" dirty="0">
                <a:ea typeface="ＭＳ Ｐゴシック" pitchFamily="34" charset="-128"/>
              </a:rPr>
              <a:t> — </a:t>
            </a:r>
            <a:r>
              <a:rPr lang="es-ES" sz="2000" dirty="0" err="1">
                <a:ea typeface="ＭＳ Ｐゴシック" pitchFamily="34" charset="-128"/>
              </a:rPr>
              <a:t>Information</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high</a:t>
            </a:r>
            <a:r>
              <a:rPr lang="es-ES" sz="2000" dirty="0">
                <a:ea typeface="ＭＳ Ｐゴシック" pitchFamily="34" charset="-128"/>
              </a:rPr>
              <a:t> </a:t>
            </a:r>
            <a:r>
              <a:rPr lang="es-ES" sz="2000" dirty="0" err="1">
                <a:ea typeface="ＭＳ Ｐゴシック" pitchFamily="34" charset="-128"/>
              </a:rPr>
              <a:t>for</a:t>
            </a:r>
            <a:r>
              <a:rPr lang="es-ES" sz="2000" dirty="0">
                <a:ea typeface="ＭＳ Ｐゴシック" pitchFamily="34" charset="-128"/>
              </a:rPr>
              <a:t> </a:t>
            </a:r>
            <a:r>
              <a:rPr lang="es-ES" sz="2000" dirty="0" err="1">
                <a:ea typeface="ＭＳ Ｐゴシック" pitchFamily="34" charset="-128"/>
              </a:rPr>
              <a:t>lower</a:t>
            </a:r>
            <a:r>
              <a:rPr lang="es-ES" sz="2000" dirty="0">
                <a:ea typeface="ＭＳ Ｐゴシック" pitchFamily="34" charset="-128"/>
              </a:rPr>
              <a:t> probable </a:t>
            </a:r>
            <a:r>
              <a:rPr lang="es-ES" sz="2000" dirty="0" err="1">
                <a:ea typeface="ＭＳ Ｐゴシック" pitchFamily="34" charset="-128"/>
              </a:rPr>
              <a:t>events</a:t>
            </a:r>
            <a:r>
              <a:rPr lang="es-ES" sz="2000" dirty="0">
                <a:ea typeface="ＭＳ Ｐゴシック" pitchFamily="34" charset="-128"/>
              </a:rPr>
              <a:t> and </a:t>
            </a:r>
            <a:r>
              <a:rPr lang="es-ES" sz="2000" dirty="0" err="1">
                <a:ea typeface="ＭＳ Ｐゴシック" pitchFamily="34" charset="-128"/>
              </a:rPr>
              <a:t>low</a:t>
            </a:r>
            <a:r>
              <a:rPr lang="es-ES" sz="2000" dirty="0">
                <a:ea typeface="ＭＳ Ｐゴシック" pitchFamily="34" charset="-128"/>
              </a:rPr>
              <a:t> </a:t>
            </a:r>
            <a:r>
              <a:rPr lang="es-ES" sz="2000" dirty="0" err="1">
                <a:ea typeface="ＭＳ Ｐゴシック" pitchFamily="34" charset="-128"/>
              </a:rPr>
              <a:t>otherwise</a:t>
            </a:r>
            <a:r>
              <a:rPr lang="es-ES" sz="2000" dirty="0">
                <a:ea typeface="ＭＳ Ｐゴシック" pitchFamily="34" charset="-128"/>
              </a:rPr>
              <a:t>. </a:t>
            </a:r>
            <a:r>
              <a:rPr lang="es-ES" sz="2000" dirty="0" err="1">
                <a:ea typeface="ＭＳ Ｐゴシック" pitchFamily="34" charset="-128"/>
              </a:rPr>
              <a:t>This</a:t>
            </a:r>
            <a:r>
              <a:rPr lang="es-ES" sz="2000" dirty="0">
                <a:ea typeface="ＭＳ Ｐゴシック" pitchFamily="34" charset="-128"/>
              </a:rPr>
              <a:t> </a:t>
            </a:r>
            <a:r>
              <a:rPr lang="es-ES" sz="2000" dirty="0" err="1">
                <a:ea typeface="ＭＳ Ｐゴシック" pitchFamily="34" charset="-128"/>
              </a:rPr>
              <a:t>discretizer</a:t>
            </a:r>
            <a:r>
              <a:rPr lang="es-ES" sz="2000" dirty="0">
                <a:ea typeface="ＭＳ Ｐゴシック" pitchFamily="34" charset="-128"/>
              </a:rPr>
              <a:t> uses </a:t>
            </a:r>
            <a:r>
              <a:rPr lang="es-ES" sz="2000" dirty="0" err="1">
                <a:ea typeface="ＭＳ Ｐゴシック" pitchFamily="34" charset="-128"/>
              </a:rPr>
              <a:t>the</a:t>
            </a:r>
            <a:r>
              <a:rPr lang="es-ES" sz="2000" dirty="0">
                <a:ea typeface="ＭＳ Ｐゴシック" pitchFamily="34" charset="-128"/>
              </a:rPr>
              <a:t> </a:t>
            </a:r>
            <a:r>
              <a:rPr lang="es-ES" sz="2000" i="1" dirty="0" err="1">
                <a:ea typeface="ＭＳ Ｐゴシック" pitchFamily="34" charset="-128"/>
              </a:rPr>
              <a:t>Information</a:t>
            </a:r>
            <a:r>
              <a:rPr lang="es-ES" sz="2000" i="1" dirty="0">
                <a:ea typeface="ＭＳ Ｐゴシック" pitchFamily="34" charset="-128"/>
              </a:rPr>
              <a:t> </a:t>
            </a:r>
            <a:r>
              <a:rPr lang="es-ES" sz="2000" i="1" dirty="0" err="1">
                <a:ea typeface="ＭＳ Ｐゴシック" pitchFamily="34" charset="-128"/>
              </a:rPr>
              <a:t>Gain</a:t>
            </a:r>
            <a:r>
              <a:rPr lang="es-ES" sz="2000" dirty="0">
                <a:ea typeface="ＭＳ Ｐゴシック" pitchFamily="34" charset="-128"/>
              </a:rPr>
              <a:t> of a </a:t>
            </a:r>
            <a:r>
              <a:rPr lang="es-ES" sz="2000" dirty="0" err="1">
                <a:ea typeface="ＭＳ Ｐゴシック" pitchFamily="34" charset="-128"/>
              </a:rPr>
              <a:t>cut</a:t>
            </a:r>
            <a:r>
              <a:rPr lang="es-ES" sz="2000" dirty="0">
                <a:ea typeface="ＭＳ Ｐゴシック" pitchFamily="34" charset="-128"/>
              </a:rPr>
              <a:t> </a:t>
            </a:r>
            <a:r>
              <a:rPr lang="es-ES" sz="2000" dirty="0" err="1">
                <a:ea typeface="ＭＳ Ｐゴシック" pitchFamily="34" charset="-128"/>
              </a:rPr>
              <a:t>point</a:t>
            </a:r>
            <a:r>
              <a:rPr lang="es-ES" sz="2000" dirty="0">
                <a:ea typeface="ＭＳ Ｐゴシック" pitchFamily="34" charset="-128"/>
              </a:rPr>
              <a:t>, </a:t>
            </a:r>
            <a:r>
              <a:rPr lang="es-ES" sz="2000" dirty="0" err="1">
                <a:ea typeface="ＭＳ Ｐゴシック" pitchFamily="34" charset="-128"/>
              </a:rPr>
              <a:t>which</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defined</a:t>
            </a:r>
            <a:r>
              <a:rPr lang="es-ES" sz="2000" dirty="0">
                <a:ea typeface="ＭＳ Ｐゴシック" pitchFamily="34" charset="-128"/>
              </a:rPr>
              <a:t> as</a:t>
            </a:r>
          </a:p>
          <a:p>
            <a:pPr marL="0" indent="0" algn="just">
              <a:buNone/>
            </a:pPr>
            <a:endParaRPr lang="es-ES" sz="2000" dirty="0">
              <a:ea typeface="ＭＳ Ｐゴシック" pitchFamily="34" charset="-128"/>
            </a:endParaRPr>
          </a:p>
          <a:p>
            <a:pPr marL="0" indent="0" algn="just">
              <a:buNone/>
            </a:pPr>
            <a:endParaRPr lang="es-ES" sz="2000" dirty="0">
              <a:ea typeface="ＭＳ Ｐゴシック" pitchFamily="34" charset="-128"/>
            </a:endParaRPr>
          </a:p>
          <a:p>
            <a:pPr marL="0" indent="0" algn="just">
              <a:buNone/>
            </a:pPr>
            <a:r>
              <a:rPr lang="es-ES" sz="1800" dirty="0" err="1">
                <a:ea typeface="ＭＳ Ｐゴシック" pitchFamily="34" charset="-128"/>
              </a:rPr>
              <a:t>where</a:t>
            </a:r>
            <a:r>
              <a:rPr lang="es-ES" sz="1800" dirty="0">
                <a:ea typeface="ＭＳ Ｐゴシック" pitchFamily="34" charset="-128"/>
              </a:rPr>
              <a:t> </a:t>
            </a:r>
            <a:r>
              <a:rPr lang="es-ES" sz="1800" i="1" dirty="0">
                <a:ea typeface="ＭＳ Ｐゴシック" pitchFamily="34" charset="-128"/>
              </a:rPr>
              <a:t>A</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attribute</a:t>
            </a:r>
            <a:r>
              <a:rPr lang="es-ES" sz="1800" dirty="0">
                <a:ea typeface="ＭＳ Ｐゴシック" pitchFamily="34" charset="-128"/>
              </a:rPr>
              <a:t> in </a:t>
            </a:r>
            <a:r>
              <a:rPr lang="es-ES" sz="1800" dirty="0" err="1">
                <a:ea typeface="ＭＳ Ｐゴシック" pitchFamily="34" charset="-128"/>
              </a:rPr>
              <a:t>question</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candidate</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a:t>
            </a:r>
            <a:r>
              <a:rPr lang="es-ES" sz="1800" i="1" dirty="0">
                <a:ea typeface="ＭＳ Ｐゴシック" pitchFamily="34" charset="-128"/>
              </a:rPr>
              <a:t>S</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set of </a:t>
            </a:r>
            <a:r>
              <a:rPr lang="es-ES" sz="1800" i="1" dirty="0">
                <a:ea typeface="ＭＳ Ｐゴシック" pitchFamily="34" charset="-128"/>
              </a:rPr>
              <a:t>N</a:t>
            </a:r>
            <a:r>
              <a:rPr lang="es-ES" sz="1800" dirty="0">
                <a:ea typeface="ＭＳ Ｐゴシック" pitchFamily="34" charset="-128"/>
              </a:rPr>
              <a:t> </a:t>
            </a:r>
            <a:r>
              <a:rPr lang="es-ES" sz="1800" dirty="0" err="1">
                <a:ea typeface="ＭＳ Ｐゴシック" pitchFamily="34" charset="-128"/>
              </a:rPr>
              <a:t>examples</a:t>
            </a:r>
            <a:r>
              <a:rPr lang="es-ES" sz="1800" dirty="0">
                <a:ea typeface="ＭＳ Ｐゴシック" pitchFamily="34" charset="-128"/>
              </a:rPr>
              <a:t>. So, </a:t>
            </a:r>
            <a:r>
              <a:rPr lang="es-ES" sz="1800" i="1" dirty="0">
                <a:ea typeface="ＭＳ Ｐゴシック" pitchFamily="34" charset="-128"/>
              </a:rPr>
              <a:t>S</a:t>
            </a:r>
            <a:r>
              <a:rPr lang="es-ES" sz="1800" i="1" baseline="-25000" dirty="0">
                <a:ea typeface="ＭＳ Ｐゴシック" pitchFamily="34" charset="-128"/>
              </a:rPr>
              <a:t>i</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partitioned</a:t>
            </a:r>
            <a:r>
              <a:rPr lang="es-ES" sz="1800" dirty="0">
                <a:ea typeface="ＭＳ Ｐゴシック" pitchFamily="34" charset="-128"/>
              </a:rPr>
              <a:t> </a:t>
            </a:r>
            <a:r>
              <a:rPr lang="es-ES" sz="1800" dirty="0" err="1">
                <a:ea typeface="ＭＳ Ｐゴシック" pitchFamily="34" charset="-128"/>
              </a:rPr>
              <a:t>subset</a:t>
            </a:r>
            <a:r>
              <a:rPr lang="es-ES" sz="1800" dirty="0">
                <a:ea typeface="ＭＳ Ｐゴシック" pitchFamily="34" charset="-128"/>
              </a:rPr>
              <a:t> of </a:t>
            </a:r>
            <a:r>
              <a:rPr lang="es-ES" sz="1800" dirty="0" err="1">
                <a:ea typeface="ＭＳ Ｐゴシック" pitchFamily="34" charset="-128"/>
              </a:rPr>
              <a:t>examples</a:t>
            </a:r>
            <a:r>
              <a:rPr lang="es-ES" sz="1800" dirty="0">
                <a:ea typeface="ＭＳ Ｐゴシック" pitchFamily="34" charset="-128"/>
              </a:rPr>
              <a:t> </a:t>
            </a:r>
            <a:r>
              <a:rPr lang="es-ES" sz="1800" dirty="0" err="1">
                <a:ea typeface="ＭＳ Ｐゴシック" pitchFamily="34" charset="-128"/>
              </a:rPr>
              <a:t>produced</a:t>
            </a:r>
            <a:r>
              <a:rPr lang="es-ES" sz="1800" dirty="0">
                <a:ea typeface="ＭＳ Ｐゴシック" pitchFamily="34" charset="-128"/>
              </a:rPr>
              <a:t> </a:t>
            </a:r>
            <a:r>
              <a:rPr lang="es-ES" sz="1800" dirty="0" err="1">
                <a:ea typeface="ＭＳ Ｐゴシック" pitchFamily="34" charset="-128"/>
              </a:rPr>
              <a:t>by</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MDLP </a:t>
            </a:r>
            <a:r>
              <a:rPr lang="es-ES" sz="1800" dirty="0" err="1">
                <a:ea typeface="ＭＳ Ｐゴシック" pitchFamily="34" charset="-128"/>
              </a:rPr>
              <a:t>discretizer</a:t>
            </a:r>
            <a:r>
              <a:rPr lang="es-ES" sz="1800" dirty="0">
                <a:ea typeface="ＭＳ Ｐゴシック" pitchFamily="34" charset="-128"/>
              </a:rPr>
              <a:t> </a:t>
            </a:r>
            <a:r>
              <a:rPr lang="es-ES" sz="1800" dirty="0" err="1">
                <a:ea typeface="ＭＳ Ｐゴシック" pitchFamily="34" charset="-128"/>
              </a:rPr>
              <a:t>applies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i="1" dirty="0" err="1">
                <a:ea typeface="ＭＳ Ｐゴシック" pitchFamily="34" charset="-128"/>
              </a:rPr>
              <a:t>Minimum</a:t>
            </a:r>
            <a:r>
              <a:rPr lang="es-ES" sz="1800" i="1" dirty="0">
                <a:ea typeface="ＭＳ Ｐゴシック" pitchFamily="34" charset="-128"/>
              </a:rPr>
              <a:t> </a:t>
            </a:r>
            <a:r>
              <a:rPr lang="es-ES" sz="1800" i="1" dirty="0" err="1">
                <a:ea typeface="ＭＳ Ｐゴシック" pitchFamily="34" charset="-128"/>
              </a:rPr>
              <a:t>Description</a:t>
            </a:r>
            <a:r>
              <a:rPr lang="es-ES" sz="1800" i="1" dirty="0">
                <a:ea typeface="ＭＳ Ｐゴシック" pitchFamily="34" charset="-128"/>
              </a:rPr>
              <a:t> </a:t>
            </a:r>
            <a:r>
              <a:rPr lang="es-ES" sz="1800" i="1" dirty="0" err="1">
                <a:ea typeface="ＭＳ Ｐゴシック" pitchFamily="34" charset="-128"/>
              </a:rPr>
              <a:t>Length</a:t>
            </a:r>
            <a:r>
              <a:rPr lang="es-ES" sz="1800" i="1" dirty="0">
                <a:ea typeface="ＭＳ Ｐゴシック" pitchFamily="34" charset="-128"/>
              </a:rPr>
              <a:t> </a:t>
            </a:r>
            <a:r>
              <a:rPr lang="es-ES" sz="1800" i="1" dirty="0" err="1">
                <a:ea typeface="ＭＳ Ｐゴシック" pitchFamily="34" charset="-128"/>
              </a:rPr>
              <a:t>Principle</a:t>
            </a:r>
            <a:r>
              <a:rPr lang="es-ES" sz="1800" dirty="0">
                <a:ea typeface="ＭＳ Ｐゴシック" pitchFamily="34" charset="-128"/>
              </a:rPr>
              <a:t> to decide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acceptation</a:t>
            </a:r>
            <a:r>
              <a:rPr lang="es-ES" sz="1800" dirty="0">
                <a:ea typeface="ＭＳ Ｐゴシック" pitchFamily="34" charset="-128"/>
              </a:rPr>
              <a:t> </a:t>
            </a:r>
            <a:r>
              <a:rPr lang="es-ES" sz="1800" dirty="0" err="1">
                <a:ea typeface="ＭＳ Ｐゴシック" pitchFamily="34" charset="-128"/>
              </a:rPr>
              <a:t>or</a:t>
            </a:r>
            <a:r>
              <a:rPr lang="es-ES" sz="1800" dirty="0">
                <a:ea typeface="ＭＳ Ｐゴシック" pitchFamily="34" charset="-128"/>
              </a:rPr>
              <a:t> </a:t>
            </a:r>
            <a:r>
              <a:rPr lang="es-ES" sz="1800" dirty="0" err="1">
                <a:ea typeface="ＭＳ Ｐゴシック" pitchFamily="34" charset="-128"/>
              </a:rPr>
              <a:t>rejection</a:t>
            </a:r>
            <a:r>
              <a:rPr lang="es-ES" sz="1800" dirty="0">
                <a:ea typeface="ＭＳ Ｐゴシック" pitchFamily="34" charset="-128"/>
              </a:rPr>
              <a:t> </a:t>
            </a:r>
            <a:r>
              <a:rPr lang="es-ES" sz="1800" dirty="0" err="1">
                <a:ea typeface="ＭＳ Ｐゴシック" pitchFamily="34" charset="-128"/>
              </a:rPr>
              <a:t>for</a:t>
            </a:r>
            <a:r>
              <a:rPr lang="es-ES" sz="1800" dirty="0">
                <a:ea typeface="ＭＳ Ｐゴシック" pitchFamily="34" charset="-128"/>
              </a:rPr>
              <a:t> </a:t>
            </a:r>
            <a:r>
              <a:rPr lang="es-ES" sz="1800" dirty="0" err="1">
                <a:ea typeface="ＭＳ Ｐゴシック" pitchFamily="34" charset="-128"/>
              </a:rPr>
              <a:t>each</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to </a:t>
            </a:r>
            <a:r>
              <a:rPr lang="es-ES" sz="1800" dirty="0" err="1">
                <a:ea typeface="ＭＳ Ｐゴシック" pitchFamily="34" charset="-128"/>
              </a:rPr>
              <a:t>govern</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stopping</a:t>
            </a:r>
            <a:r>
              <a:rPr lang="es-ES" sz="1800" dirty="0">
                <a:ea typeface="ＭＳ Ｐゴシック" pitchFamily="34" charset="-128"/>
              </a:rPr>
              <a:t> </a:t>
            </a:r>
            <a:r>
              <a:rPr lang="es-ES" sz="1800" dirty="0" err="1">
                <a:ea typeface="ＭＳ Ｐゴシック" pitchFamily="34" charset="-128"/>
              </a:rPr>
              <a:t>criterion</a:t>
            </a:r>
            <a:r>
              <a:rPr lang="es-ES" sz="1800" dirty="0">
                <a:ea typeface="ＭＳ Ｐゴシック" pitchFamily="34" charset="-128"/>
              </a:rPr>
              <a:t>.</a:t>
            </a:r>
          </a:p>
        </p:txBody>
      </p:sp>
      <p:pic>
        <p:nvPicPr>
          <p:cNvPr id="45060" name="Imagen 4"/>
          <p:cNvPicPr>
            <a:picLocks noChangeAspect="1"/>
          </p:cNvPicPr>
          <p:nvPr/>
        </p:nvPicPr>
        <p:blipFill>
          <a:blip r:embed="rId3" cstate="print"/>
          <a:srcRect/>
          <a:stretch>
            <a:fillRect/>
          </a:stretch>
        </p:blipFill>
        <p:spPr bwMode="auto">
          <a:xfrm>
            <a:off x="1524000" y="3536950"/>
            <a:ext cx="9144000" cy="755650"/>
          </a:xfrm>
          <a:prstGeom prst="rect">
            <a:avLst/>
          </a:prstGeom>
          <a:noFill/>
          <a:ln w="9525">
            <a:noFill/>
            <a:miter lim="800000"/>
            <a:headEnd/>
            <a:tailEnd/>
          </a:ln>
        </p:spPr>
      </p:pic>
    </p:spTree>
    <p:extLst>
      <p:ext uri="{BB962C8B-B14F-4D97-AF65-F5344CB8AC3E}">
        <p14:creationId xmlns:p14="http://schemas.microsoft.com/office/powerpoint/2010/main" val="158692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42904396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143432" y="2020048"/>
            <a:ext cx="9065342" cy="3108543"/>
          </a:xfrm>
          <a:prstGeom prst="rect">
            <a:avLst/>
          </a:prstGeom>
        </p:spPr>
        <p:txBody>
          <a:bodyPr wrap="square">
            <a:spAutoFit/>
          </a:bodyPr>
          <a:lstStyle/>
          <a:p>
            <a:r>
              <a:rPr lang="en-US" sz="2800" dirty="0">
                <a:latin typeface="Courier New" panose="02070309020205020404" pitchFamily="49" charset="0"/>
                <a:cs typeface="Courier New" panose="02070309020205020404" pitchFamily="49" charset="0"/>
              </a:rPr>
              <a:t>&gt; table(</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prediksi.mdlp</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prediksi.mdlp</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0   1</a:t>
            </a:r>
          </a:p>
          <a:p>
            <a:r>
              <a:rPr lang="en-US" sz="2800" dirty="0">
                <a:latin typeface="Courier New" panose="02070309020205020404" pitchFamily="49" charset="0"/>
                <a:cs typeface="Courier New" panose="02070309020205020404" pitchFamily="49" charset="0"/>
              </a:rPr>
              <a:t>  0 177  50</a:t>
            </a:r>
          </a:p>
          <a:p>
            <a:r>
              <a:rPr lang="en-US" sz="2800" dirty="0">
                <a:latin typeface="Courier New" panose="02070309020205020404" pitchFamily="49" charset="0"/>
                <a:cs typeface="Courier New" panose="02070309020205020404" pitchFamily="49" charset="0"/>
              </a:rPr>
              <a:t>  1  73 158</a:t>
            </a:r>
          </a:p>
          <a:p>
            <a:r>
              <a:rPr lang="en-US" sz="2800" dirty="0">
                <a:latin typeface="Courier New" panose="02070309020205020404" pitchFamily="49" charset="0"/>
                <a:cs typeface="Courier New" panose="02070309020205020404" pitchFamily="49" charset="0"/>
              </a:rPr>
              <a:t>&gt; mean(</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 </a:t>
            </a:r>
            <a:r>
              <a:rPr lang="en-US" sz="2800" dirty="0" err="1">
                <a:latin typeface="Courier New" panose="02070309020205020404" pitchFamily="49" charset="0"/>
                <a:cs typeface="Courier New" panose="02070309020205020404" pitchFamily="49" charset="0"/>
              </a:rPr>
              <a:t>prediksi.mdlp</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[1] </a:t>
            </a:r>
            <a:r>
              <a:rPr lang="en-US" sz="2800" b="1" dirty="0">
                <a:solidFill>
                  <a:srgbClr val="C00000"/>
                </a:solidFill>
                <a:latin typeface="Courier New" panose="02070309020205020404" pitchFamily="49" charset="0"/>
                <a:cs typeface="Courier New" panose="02070309020205020404" pitchFamily="49" charset="0"/>
              </a:rPr>
              <a:t>0.731441</a:t>
            </a:r>
          </a:p>
        </p:txBody>
      </p:sp>
      <p:sp>
        <p:nvSpPr>
          <p:cNvPr id="5" name="Rectangle 4"/>
          <p:cNvSpPr/>
          <p:nvPr/>
        </p:nvSpPr>
        <p:spPr>
          <a:xfrm>
            <a:off x="6676103" y="5368102"/>
            <a:ext cx="4871847" cy="646331"/>
          </a:xfrm>
          <a:prstGeom prst="rect">
            <a:avLst/>
          </a:prstGeom>
        </p:spPr>
        <p:txBody>
          <a:bodyPr wrap="none">
            <a:spAutoFit/>
          </a:bodyPr>
          <a:lstStyle/>
          <a:p>
            <a:r>
              <a:rPr lang="en-US" b="1" dirty="0" err="1" smtClean="0">
                <a:solidFill>
                  <a:srgbClr val="C00000"/>
                </a:solidFill>
                <a:latin typeface="Courier New" panose="02070309020205020404" pitchFamily="49" charset="0"/>
                <a:cs typeface="Courier New" panose="02070309020205020404" pitchFamily="49" charset="0"/>
              </a:rPr>
              <a:t>Catatan</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akurasi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dari</a:t>
            </a:r>
            <a:r>
              <a:rPr lang="en-US" b="1" dirty="0" smtClean="0">
                <a:solidFill>
                  <a:srgbClr val="C00000"/>
                </a:solidFill>
                <a:latin typeface="Courier New" panose="02070309020205020404" pitchFamily="49" charset="0"/>
                <a:cs typeface="Courier New" panose="02070309020205020404" pitchFamily="49" charset="0"/>
              </a:rPr>
              <a:t> model </a:t>
            </a:r>
            <a:r>
              <a:rPr lang="en-US" b="1" dirty="0" err="1" smtClean="0">
                <a:solidFill>
                  <a:srgbClr val="C00000"/>
                </a:solidFill>
                <a:latin typeface="Courier New" panose="02070309020205020404" pitchFamily="49" charset="0"/>
                <a:cs typeface="Courier New" panose="02070309020205020404" pitchFamily="49" charset="0"/>
              </a:rPr>
              <a:t>tanpa</a:t>
            </a:r>
            <a:r>
              <a:rPr lang="en-US" b="1" dirty="0" smtClean="0">
                <a:solidFill>
                  <a:srgbClr val="C00000"/>
                </a:solidFill>
                <a:latin typeface="Courier New" panose="02070309020205020404" pitchFamily="49" charset="0"/>
                <a:cs typeface="Courier New" panose="02070309020205020404" pitchFamily="49" charset="0"/>
              </a:rPr>
              <a:t> </a:t>
            </a:r>
          </a:p>
          <a:p>
            <a:r>
              <a:rPr lang="en-US" b="1" dirty="0" err="1" smtClean="0">
                <a:solidFill>
                  <a:srgbClr val="C00000"/>
                </a:solidFill>
                <a:latin typeface="Courier New" panose="02070309020205020404" pitchFamily="49" charset="0"/>
                <a:cs typeface="Courier New" panose="02070309020205020404" pitchFamily="49" charset="0"/>
              </a:rPr>
              <a:t>diskretisasi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adalah</a:t>
            </a:r>
            <a:r>
              <a:rPr lang="en-US" b="1" dirty="0" smtClean="0">
                <a:solidFill>
                  <a:srgbClr val="C00000"/>
                </a:solidFill>
                <a:latin typeface="Courier New" panose="02070309020205020404" pitchFamily="49" charset="0"/>
                <a:cs typeface="Courier New" panose="02070309020205020404" pitchFamily="49" charset="0"/>
              </a:rPr>
              <a:t> 0.5021834</a:t>
            </a:r>
            <a:endParaRPr lang="en-US"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04115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915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9155" name="Imagen 2"/>
          <p:cNvPicPr>
            <a:picLocks noChangeAspect="1"/>
          </p:cNvPicPr>
          <p:nvPr/>
        </p:nvPicPr>
        <p:blipFill>
          <a:blip r:embed="rId2" cstate="print"/>
          <a:srcRect/>
          <a:stretch>
            <a:fillRect/>
          </a:stretch>
        </p:blipFill>
        <p:spPr bwMode="auto">
          <a:xfrm>
            <a:off x="3432175" y="2133600"/>
            <a:ext cx="5113338" cy="3822700"/>
          </a:xfrm>
          <a:prstGeom prst="rect">
            <a:avLst/>
          </a:prstGeom>
          <a:noFill/>
          <a:ln w="9525">
            <a:noFill/>
            <a:miter lim="800000"/>
            <a:headEnd/>
            <a:tailEnd/>
          </a:ln>
        </p:spPr>
      </p:pic>
    </p:spTree>
    <p:extLst>
      <p:ext uri="{BB962C8B-B14F-4D97-AF65-F5344CB8AC3E}">
        <p14:creationId xmlns:p14="http://schemas.microsoft.com/office/powerpoint/2010/main" val="35422501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0178" name="Rectangle 3"/>
          <p:cNvSpPr>
            <a:spLocks noGrp="1" noChangeArrowheads="1"/>
          </p:cNvSpPr>
          <p:nvPr>
            <p:ph idx="1"/>
          </p:nvPr>
        </p:nvSpPr>
        <p:spPr>
          <a:xfrm>
            <a:off x="1981200" y="1752600"/>
            <a:ext cx="8229600" cy="48450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statistical</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conducts</a:t>
            </a:r>
            <a:r>
              <a:rPr lang="es-ES" sz="2400" dirty="0">
                <a:ea typeface="ＭＳ Ｐゴシック" pitchFamily="34" charset="-128"/>
              </a:rPr>
              <a:t> a </a:t>
            </a:r>
            <a:r>
              <a:rPr lang="es-ES" sz="2400" dirty="0" err="1">
                <a:ea typeface="ＭＳ Ｐゴシック" pitchFamily="34" charset="-128"/>
              </a:rPr>
              <a:t>significance</a:t>
            </a:r>
            <a:r>
              <a:rPr lang="es-ES" sz="2400" dirty="0">
                <a:ea typeface="ＭＳ Ｐゴシック" pitchFamily="34" charset="-128"/>
              </a:rPr>
              <a:t> test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relationship</a:t>
            </a:r>
            <a:r>
              <a:rPr lang="es-ES" sz="2400" dirty="0">
                <a:ea typeface="ＭＳ Ｐゴシック" pitchFamily="34" charset="-128"/>
              </a:rPr>
              <a:t> </a:t>
            </a:r>
            <a:r>
              <a:rPr lang="es-ES" sz="2400" dirty="0" err="1">
                <a:ea typeface="ＭＳ Ｐゴシック" pitchFamily="34" charset="-128"/>
              </a:rPr>
              <a:t>between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values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and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statistic</a:t>
            </a:r>
            <a:r>
              <a:rPr lang="es-ES" sz="2400" dirty="0">
                <a:ea typeface="ＭＳ Ｐゴシック" pitchFamily="34" charset="-128"/>
              </a:rPr>
              <a:t> determines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similarity</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based</a:t>
            </a:r>
            <a:r>
              <a:rPr lang="es-ES" sz="2400" dirty="0">
                <a:ea typeface="ＭＳ Ｐゴシック" pitchFamily="34" charset="-128"/>
              </a:rPr>
              <a: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some</a:t>
            </a:r>
            <a:r>
              <a:rPr lang="es-ES" sz="2400" dirty="0">
                <a:ea typeface="ＭＳ Ｐゴシック" pitchFamily="34" charset="-128"/>
              </a:rPr>
              <a:t> </a:t>
            </a:r>
            <a:r>
              <a:rPr lang="es-ES" sz="2400" dirty="0" err="1">
                <a:ea typeface="ＭＳ Ｐゴシック" pitchFamily="34" charset="-128"/>
              </a:rPr>
              <a:t>significance</a:t>
            </a:r>
            <a:r>
              <a:rPr lang="es-ES" sz="2400" dirty="0">
                <a:ea typeface="ＭＳ Ｐゴシック" pitchFamily="34" charset="-128"/>
              </a:rPr>
              <a:t> </a:t>
            </a:r>
            <a:r>
              <a:rPr lang="es-ES" sz="2400" dirty="0" err="1">
                <a:ea typeface="ＭＳ Ｐゴシック" pitchFamily="34" charset="-128"/>
              </a:rPr>
              <a:t>level</a:t>
            </a:r>
            <a:r>
              <a:rPr lang="es-ES" sz="2400" dirty="0">
                <a:ea typeface="ＭＳ Ｐゴシック" pitchFamily="34" charset="-128"/>
              </a:rPr>
              <a:t>. </a:t>
            </a:r>
            <a:r>
              <a:rPr lang="es-ES" sz="2400" dirty="0" err="1">
                <a:ea typeface="ＭＳ Ｐゴシック" pitchFamily="34" charset="-128"/>
              </a:rPr>
              <a:t>Actually</a:t>
            </a:r>
            <a:r>
              <a:rPr lang="es-ES" sz="2400" dirty="0">
                <a:ea typeface="ＭＳ Ｐゴシック" pitchFamily="34" charset="-128"/>
              </a:rPr>
              <a:t>, </a:t>
            </a: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hypothesis</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two</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are </a:t>
            </a:r>
            <a:r>
              <a:rPr lang="es-ES" sz="2400" dirty="0" err="1">
                <a:ea typeface="ＭＳ Ｐゴシック" pitchFamily="34" charset="-128"/>
              </a:rPr>
              <a:t>independent</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computed</a:t>
            </a:r>
            <a:r>
              <a:rPr lang="es-ES" sz="2400" dirty="0">
                <a:ea typeface="ＭＳ Ｐゴシック" pitchFamily="34" charset="-128"/>
              </a:rPr>
              <a:t> as:</a:t>
            </a:r>
          </a:p>
        </p:txBody>
      </p:sp>
      <p:pic>
        <p:nvPicPr>
          <p:cNvPr id="50179" name="Imagen 1"/>
          <p:cNvPicPr>
            <a:picLocks noChangeAspect="1"/>
          </p:cNvPicPr>
          <p:nvPr/>
        </p:nvPicPr>
        <p:blipFill>
          <a:blip r:embed="rId2" cstate="print"/>
          <a:srcRect/>
          <a:stretch>
            <a:fillRect/>
          </a:stretch>
        </p:blipFill>
        <p:spPr bwMode="auto">
          <a:xfrm>
            <a:off x="4224339" y="4868864"/>
            <a:ext cx="4321175" cy="1436687"/>
          </a:xfrm>
          <a:prstGeom prst="rect">
            <a:avLst/>
          </a:prstGeom>
          <a:noFill/>
          <a:ln w="9525">
            <a:noFill/>
            <a:miter lim="800000"/>
            <a:headEnd/>
            <a:tailEnd/>
          </a:ln>
        </p:spPr>
      </p:pic>
    </p:spTree>
    <p:extLst>
      <p:ext uri="{BB962C8B-B14F-4D97-AF65-F5344CB8AC3E}">
        <p14:creationId xmlns:p14="http://schemas.microsoft.com/office/powerpoint/2010/main" val="3324377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Imagen 2"/>
          <p:cNvPicPr>
            <a:picLocks noChangeAspect="1"/>
          </p:cNvPicPr>
          <p:nvPr/>
        </p:nvPicPr>
        <p:blipFill>
          <a:blip r:embed="rId2" cstate="print"/>
          <a:srcRect/>
          <a:stretch>
            <a:fillRect/>
          </a:stretch>
        </p:blipFill>
        <p:spPr bwMode="auto">
          <a:xfrm>
            <a:off x="4727576" y="1268413"/>
            <a:ext cx="5724525" cy="3111500"/>
          </a:xfrm>
          <a:prstGeom prst="rect">
            <a:avLst/>
          </a:prstGeom>
          <a:noFill/>
          <a:ln w="9525">
            <a:noFill/>
            <a:miter lim="800000"/>
            <a:headEnd/>
            <a:tailEnd/>
          </a:ln>
        </p:spPr>
      </p:pic>
      <p:sp>
        <p:nvSpPr>
          <p:cNvPr id="51202"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1203" name="Rectangle 3"/>
          <p:cNvSpPr>
            <a:spLocks noGrp="1" noChangeArrowheads="1"/>
          </p:cNvSpPr>
          <p:nvPr>
            <p:ph idx="1"/>
          </p:nvPr>
        </p:nvSpPr>
        <p:spPr>
          <a:xfrm>
            <a:off x="1981200" y="1828800"/>
            <a:ext cx="8229600" cy="4768850"/>
          </a:xfrm>
        </p:spPr>
        <p:txBody>
          <a:bodyPr>
            <a:normAutofit lnSpcReduction="10000"/>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a:t>
            </a: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supervised</a:t>
            </a:r>
            <a:r>
              <a:rPr lang="es-ES" sz="2400" dirty="0">
                <a:ea typeface="ＭＳ Ｐゴシック" pitchFamily="34" charset="-128"/>
              </a:rPr>
              <a:t>, </a:t>
            </a:r>
            <a:r>
              <a:rPr lang="es-ES" sz="2400" dirty="0" err="1">
                <a:ea typeface="ＭＳ Ｐゴシック" pitchFamily="34" charset="-128"/>
              </a:rPr>
              <a:t>bottom</a:t>
            </a:r>
            <a:r>
              <a:rPr lang="es-ES" sz="2400" dirty="0">
                <a:ea typeface="ＭＳ Ｐゴシック" pitchFamily="34" charset="-128"/>
              </a:rPr>
              <a:t>-up </a:t>
            </a:r>
            <a:r>
              <a:rPr lang="es-ES" sz="2400" dirty="0" err="1">
                <a:ea typeface="ＭＳ Ｐゴシック" pitchFamily="34" charset="-128"/>
              </a:rPr>
              <a:t>discretizer</a:t>
            </a:r>
            <a:r>
              <a:rPr lang="es-ES" sz="2400" dirty="0">
                <a:ea typeface="ＭＳ Ｐゴシック" pitchFamily="34" charset="-128"/>
              </a:rPr>
              <a:t>.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beginning</a:t>
            </a:r>
            <a:r>
              <a:rPr lang="es-ES" sz="2400" dirty="0">
                <a:ea typeface="ＭＳ Ｐゴシック" pitchFamily="34" charset="-128"/>
              </a:rPr>
              <a:t>, </a:t>
            </a:r>
            <a:r>
              <a:rPr lang="es-ES" sz="2400" dirty="0" err="1">
                <a:ea typeface="ＭＳ Ｐゴシック" pitchFamily="34" charset="-128"/>
              </a:rPr>
              <a:t>each</a:t>
            </a:r>
            <a:r>
              <a:rPr lang="es-ES" sz="2400" dirty="0">
                <a:ea typeface="ＭＳ Ｐゴシック" pitchFamily="34" charset="-128"/>
              </a:rPr>
              <a:t> </a:t>
            </a:r>
            <a:r>
              <a:rPr lang="es-ES" sz="2400" dirty="0" err="1">
                <a:ea typeface="ＭＳ Ｐゴシック" pitchFamily="34" charset="-128"/>
              </a:rPr>
              <a:t>distinct</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considered</a:t>
            </a:r>
            <a:r>
              <a:rPr lang="es-ES" sz="2400" dirty="0">
                <a:ea typeface="ＭＳ Ｐゴシック" pitchFamily="34" charset="-128"/>
              </a:rPr>
              <a:t> to be </a:t>
            </a:r>
            <a:r>
              <a:rPr lang="es-ES" sz="2400" dirty="0" err="1">
                <a:ea typeface="ＭＳ Ｐゴシック" pitchFamily="34" charset="-128"/>
              </a:rPr>
              <a:t>one</a:t>
            </a:r>
            <a:r>
              <a:rPr lang="es-ES" sz="2400" dirty="0">
                <a:ea typeface="ＭＳ Ｐゴシック" pitchFamily="34" charset="-128"/>
              </a:rPr>
              <a:t> </a:t>
            </a:r>
            <a:r>
              <a:rPr lang="es-ES" sz="2400" dirty="0" err="1">
                <a:ea typeface="ＭＳ Ｐゴシック" pitchFamily="34" charset="-128"/>
              </a:rPr>
              <a:t>interval</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are </a:t>
            </a:r>
            <a:r>
              <a:rPr lang="es-ES" sz="2400" dirty="0" err="1">
                <a:ea typeface="ＭＳ Ｐゴシック" pitchFamily="34" charset="-128"/>
              </a:rPr>
              <a:t>performed</a:t>
            </a:r>
            <a:r>
              <a:rPr lang="es-ES" sz="2400" dirty="0">
                <a:ea typeface="ＭＳ Ｐゴシック" pitchFamily="34" charset="-128"/>
              </a:rPr>
              <a:t> </a:t>
            </a:r>
            <a:r>
              <a:rPr lang="es-ES" sz="2400" dirty="0" err="1">
                <a:ea typeface="ＭＳ Ｐゴシック" pitchFamily="34" charset="-128"/>
              </a:rPr>
              <a:t>for</a:t>
            </a:r>
            <a:r>
              <a:rPr lang="es-ES" sz="2400" dirty="0">
                <a:ea typeface="ＭＳ Ｐゴシック" pitchFamily="34" charset="-128"/>
              </a:rPr>
              <a:t> </a:t>
            </a:r>
            <a:r>
              <a:rPr lang="es-ES" sz="2400" dirty="0" err="1">
                <a:ea typeface="ＭＳ Ｐゴシック" pitchFamily="34" charset="-128"/>
              </a:rPr>
              <a:t>every</a:t>
            </a:r>
            <a:r>
              <a:rPr lang="es-ES" sz="2400" dirty="0">
                <a:ea typeface="ＭＳ Ｐゴシック" pitchFamily="34" charset="-128"/>
              </a:rPr>
              <a:t> </a:t>
            </a:r>
            <a:r>
              <a:rPr lang="es-ES" sz="2400" dirty="0" err="1">
                <a:ea typeface="ＭＳ Ｐゴシック" pitchFamily="34" charset="-128"/>
              </a:rPr>
              <a:t>pair</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Those</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with</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least</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are </a:t>
            </a:r>
            <a:r>
              <a:rPr lang="es-ES" sz="2400" dirty="0" err="1">
                <a:ea typeface="ＭＳ Ｐゴシック" pitchFamily="34" charset="-128"/>
              </a:rPr>
              <a:t>merged</a:t>
            </a:r>
            <a:r>
              <a:rPr lang="es-ES" sz="2400" dirty="0">
                <a:ea typeface="ＭＳ Ｐゴシック" pitchFamily="34" charset="-128"/>
              </a:rPr>
              <a:t> </a:t>
            </a:r>
            <a:r>
              <a:rPr lang="es-ES" sz="2400" dirty="0" err="1">
                <a:ea typeface="ＭＳ Ｐゴシック" pitchFamily="34" charset="-128"/>
              </a:rPr>
              <a:t>until</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chosen</a:t>
            </a:r>
            <a:r>
              <a:rPr lang="es-ES" sz="2400" dirty="0">
                <a:ea typeface="ＭＳ Ｐゴシック" pitchFamily="34" charset="-128"/>
              </a:rPr>
              <a:t> </a:t>
            </a:r>
            <a:r>
              <a:rPr lang="es-ES" sz="2400" dirty="0" err="1">
                <a:ea typeface="ＭＳ Ｐゴシック" pitchFamily="34" charset="-128"/>
              </a:rPr>
              <a:t>stopping</a:t>
            </a:r>
            <a:r>
              <a:rPr lang="es-ES" sz="2400" dirty="0">
                <a:ea typeface="ＭＳ Ｐゴシック" pitchFamily="34" charset="-128"/>
              </a:rPr>
              <a:t> </a:t>
            </a:r>
            <a:r>
              <a:rPr lang="es-ES" sz="2400" dirty="0" err="1">
                <a:ea typeface="ＭＳ Ｐゴシック" pitchFamily="34" charset="-128"/>
              </a:rPr>
              <a:t>criterion</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satisfied</a:t>
            </a:r>
            <a:r>
              <a:rPr lang="es-ES" sz="2400" dirty="0">
                <a:ea typeface="ＭＳ Ｐゴシック" pitchFamily="34" charset="-128"/>
              </a:rPr>
              <a:t>.</a:t>
            </a:r>
          </a:p>
        </p:txBody>
      </p:sp>
    </p:spTree>
    <p:extLst>
      <p:ext uri="{BB962C8B-B14F-4D97-AF65-F5344CB8AC3E}">
        <p14:creationId xmlns:p14="http://schemas.microsoft.com/office/powerpoint/2010/main" val="31533969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dirty="0"/>
              <a:t>Akan </a:t>
            </a:r>
            <a:r>
              <a:rPr lang="en-US" dirty="0" err="1"/>
              <a:t>dipaparkan</a:t>
            </a:r>
            <a:r>
              <a:rPr lang="en-US" dirty="0"/>
              <a:t> </a:t>
            </a:r>
            <a:r>
              <a:rPr lang="en-US" dirty="0" err="1"/>
              <a:t>situasi</a:t>
            </a:r>
            <a:r>
              <a:rPr lang="en-US" dirty="0"/>
              <a:t> </a:t>
            </a:r>
            <a:r>
              <a:rPr lang="en-US" dirty="0" err="1"/>
              <a:t>dimana</a:t>
            </a:r>
            <a:r>
              <a:rPr lang="en-US" dirty="0"/>
              <a:t> </a:t>
            </a:r>
            <a:r>
              <a:rPr lang="en-US" dirty="0" err="1"/>
              <a:t>diskretisasi</a:t>
            </a:r>
            <a:r>
              <a:rPr lang="en-US" dirty="0"/>
              <a:t> </a:t>
            </a:r>
            <a:r>
              <a:rPr lang="en-US" dirty="0" err="1"/>
              <a:t>mampu</a:t>
            </a:r>
            <a:r>
              <a:rPr lang="en-US" dirty="0"/>
              <a:t> </a:t>
            </a:r>
            <a:r>
              <a:rPr lang="en-US" dirty="0" err="1"/>
              <a:t>memberikan</a:t>
            </a:r>
            <a:r>
              <a:rPr lang="en-US" dirty="0"/>
              <a:t> </a:t>
            </a:r>
            <a:r>
              <a:rPr lang="en-US" dirty="0" err="1"/>
              <a:t>peningkatan</a:t>
            </a:r>
            <a:r>
              <a:rPr lang="en-US" dirty="0"/>
              <a:t> </a:t>
            </a:r>
            <a:r>
              <a:rPr lang="en-US" dirty="0" err="1"/>
              <a:t>akurasi</a:t>
            </a:r>
            <a:r>
              <a:rPr lang="en-US" dirty="0"/>
              <a:t> </a:t>
            </a:r>
            <a:r>
              <a:rPr lang="en-US" dirty="0" err="1"/>
              <a:t>prediksi</a:t>
            </a:r>
            <a:r>
              <a:rPr lang="en-US" dirty="0"/>
              <a:t> </a:t>
            </a:r>
            <a:r>
              <a:rPr lang="en-US" dirty="0" err="1"/>
              <a:t>pada</a:t>
            </a:r>
            <a:r>
              <a:rPr lang="en-US" dirty="0"/>
              <a:t> model </a:t>
            </a:r>
            <a:r>
              <a:rPr lang="en-US" dirty="0" err="1"/>
              <a:t>regresi</a:t>
            </a:r>
            <a:r>
              <a:rPr lang="en-US" dirty="0"/>
              <a:t> </a:t>
            </a:r>
            <a:r>
              <a:rPr lang="en-US" dirty="0" err="1"/>
              <a:t>logistik</a:t>
            </a:r>
            <a:endParaRPr lang="en-US" dirty="0"/>
          </a:p>
          <a:p>
            <a:r>
              <a:rPr lang="en-US" dirty="0"/>
              <a:t>Akan </a:t>
            </a:r>
            <a:r>
              <a:rPr lang="en-US" dirty="0" err="1"/>
              <a:t>dibandingkan</a:t>
            </a:r>
            <a:r>
              <a:rPr lang="en-US" dirty="0"/>
              <a:t> </a:t>
            </a:r>
            <a:r>
              <a:rPr lang="en-US" dirty="0" err="1"/>
              <a:t>akurasi</a:t>
            </a:r>
            <a:r>
              <a:rPr lang="en-US" dirty="0"/>
              <a:t> </a:t>
            </a:r>
            <a:r>
              <a:rPr lang="en-US" dirty="0" err="1"/>
              <a:t>dua</a:t>
            </a:r>
            <a:r>
              <a:rPr lang="en-US" dirty="0"/>
              <a:t> model </a:t>
            </a:r>
            <a:r>
              <a:rPr lang="en-US" dirty="0" err="1"/>
              <a:t>dengan</a:t>
            </a:r>
            <a:r>
              <a:rPr lang="en-US" dirty="0"/>
              <a:t> data yang </a:t>
            </a:r>
            <a:r>
              <a:rPr lang="en-US" dirty="0" err="1"/>
              <a:t>sama</a:t>
            </a:r>
            <a:endParaRPr lang="en-US" dirty="0"/>
          </a:p>
          <a:p>
            <a:pPr lvl="1"/>
            <a:r>
              <a:rPr lang="en-US" dirty="0"/>
              <a:t>Model </a:t>
            </a:r>
            <a:r>
              <a:rPr lang="en-US" dirty="0" err="1"/>
              <a:t>pertama</a:t>
            </a:r>
            <a:r>
              <a:rPr lang="en-US" dirty="0"/>
              <a:t> </a:t>
            </a:r>
            <a:r>
              <a:rPr lang="en-US" dirty="0" err="1"/>
              <a:t>menggunakan</a:t>
            </a:r>
            <a:r>
              <a:rPr lang="en-US" dirty="0"/>
              <a:t> </a:t>
            </a:r>
            <a:r>
              <a:rPr lang="en-US" dirty="0" err="1"/>
              <a:t>variabel</a:t>
            </a:r>
            <a:r>
              <a:rPr lang="en-US" dirty="0"/>
              <a:t> </a:t>
            </a:r>
            <a:r>
              <a:rPr lang="en-US" dirty="0" err="1"/>
              <a:t>prediktor</a:t>
            </a:r>
            <a:r>
              <a:rPr lang="en-US" dirty="0"/>
              <a:t> </a:t>
            </a:r>
            <a:r>
              <a:rPr lang="en-US" dirty="0" err="1"/>
              <a:t>asli</a:t>
            </a:r>
            <a:endParaRPr lang="en-US" dirty="0"/>
          </a:p>
          <a:p>
            <a:pPr lvl="1"/>
            <a:r>
              <a:rPr lang="en-US" dirty="0"/>
              <a:t>Model </a:t>
            </a:r>
            <a:r>
              <a:rPr lang="en-US" dirty="0" err="1"/>
              <a:t>kedua</a:t>
            </a:r>
            <a:r>
              <a:rPr lang="en-US" dirty="0"/>
              <a:t> </a:t>
            </a:r>
            <a:r>
              <a:rPr lang="en-US" dirty="0" err="1"/>
              <a:t>menggunakan</a:t>
            </a:r>
            <a:r>
              <a:rPr lang="en-US" dirty="0"/>
              <a:t> </a:t>
            </a:r>
            <a:r>
              <a:rPr lang="en-US" dirty="0" err="1"/>
              <a:t>variabel</a:t>
            </a:r>
            <a:r>
              <a:rPr lang="en-US" dirty="0"/>
              <a:t> </a:t>
            </a:r>
            <a:r>
              <a:rPr lang="en-US" dirty="0" err="1"/>
              <a:t>prediktor</a:t>
            </a:r>
            <a:r>
              <a:rPr lang="en-US" dirty="0"/>
              <a:t> yang </a:t>
            </a:r>
            <a:r>
              <a:rPr lang="en-US" dirty="0" err="1"/>
              <a:t>telah</a:t>
            </a:r>
            <a:r>
              <a:rPr lang="en-US" dirty="0"/>
              <a:t> </a:t>
            </a:r>
            <a:r>
              <a:rPr lang="en-US" dirty="0" err="1" smtClean="0"/>
              <a:t>didiskretkan</a:t>
            </a:r>
            <a:endParaRPr lang="en-US" dirty="0" smtClean="0"/>
          </a:p>
          <a:p>
            <a:endParaRPr lang="en-US" dirty="0" smtClean="0"/>
          </a:p>
          <a:p>
            <a:r>
              <a:rPr lang="en-US" b="1" dirty="0" err="1" smtClean="0">
                <a:solidFill>
                  <a:srgbClr val="C00000"/>
                </a:solidFill>
              </a:rPr>
              <a:t>Buka</a:t>
            </a:r>
            <a:r>
              <a:rPr lang="en-US" b="1" dirty="0" smtClean="0">
                <a:solidFill>
                  <a:srgbClr val="C00000"/>
                </a:solidFill>
              </a:rPr>
              <a:t> </a:t>
            </a:r>
            <a:r>
              <a:rPr lang="en-US" b="1" dirty="0">
                <a:solidFill>
                  <a:srgbClr val="C00000"/>
                </a:solidFill>
              </a:rPr>
              <a:t>file program “UNP </a:t>
            </a:r>
            <a:r>
              <a:rPr lang="en-US" b="1" dirty="0" err="1">
                <a:solidFill>
                  <a:srgbClr val="C00000"/>
                </a:solidFill>
              </a:rPr>
              <a:t>diskretisasi.R</a:t>
            </a:r>
            <a:r>
              <a:rPr lang="en-US" b="1" dirty="0">
                <a:solidFill>
                  <a:srgbClr val="C00000"/>
                </a:solidFill>
              </a:rPr>
              <a:t>”</a:t>
            </a:r>
          </a:p>
          <a:p>
            <a:endParaRPr lang="en-US" dirty="0"/>
          </a:p>
        </p:txBody>
      </p:sp>
    </p:spTree>
    <p:extLst>
      <p:ext uri="{BB962C8B-B14F-4D97-AF65-F5344CB8AC3E}">
        <p14:creationId xmlns:p14="http://schemas.microsoft.com/office/powerpoint/2010/main" val="1638656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652" y="4952809"/>
            <a:ext cx="4109636" cy="1325563"/>
          </a:xfrm>
        </p:spPr>
        <p:txBody>
          <a:bodyPr>
            <a:noAutofit/>
          </a:bodyPr>
          <a:lstStyle/>
          <a:p>
            <a:r>
              <a:rPr lang="en-US" sz="3200" b="1" dirty="0" err="1" smtClean="0">
                <a:solidFill>
                  <a:schemeClr val="accent6">
                    <a:lumMod val="75000"/>
                  </a:schemeClr>
                </a:solidFill>
              </a:rPr>
              <a:t>aktifitas</a:t>
            </a:r>
            <a:r>
              <a:rPr lang="en-US" sz="3200" b="1" dirty="0" smtClean="0">
                <a:solidFill>
                  <a:schemeClr val="accent6">
                    <a:lumMod val="75000"/>
                  </a:schemeClr>
                </a:solidFill>
              </a:rPr>
              <a:t> lain:</a:t>
            </a:r>
            <a:r>
              <a:rPr lang="en-US" sz="3200" dirty="0" smtClean="0"/>
              <a:t/>
            </a:r>
            <a:br>
              <a:rPr lang="en-US" sz="3200" dirty="0" smtClean="0"/>
            </a:br>
            <a:r>
              <a:rPr lang="en-US" sz="2400" b="1" dirty="0" err="1" smtClean="0"/>
              <a:t>Penulis</a:t>
            </a:r>
            <a:r>
              <a:rPr lang="en-US" sz="2400" b="1" dirty="0" smtClean="0"/>
              <a:t> </a:t>
            </a:r>
            <a:r>
              <a:rPr lang="en-US" sz="2400" b="1" dirty="0" err="1" smtClean="0"/>
              <a:t>rubrik</a:t>
            </a:r>
            <a:r>
              <a:rPr lang="en-US" sz="2400" b="1" dirty="0" smtClean="0"/>
              <a:t> Business Analytics di </a:t>
            </a:r>
            <a:r>
              <a:rPr lang="en-US" sz="2400" b="1" dirty="0" err="1" smtClean="0"/>
              <a:t>Majalah</a:t>
            </a:r>
            <a:r>
              <a:rPr lang="en-US" sz="2400" b="1" dirty="0" smtClean="0"/>
              <a:t> </a:t>
            </a:r>
            <a:r>
              <a:rPr lang="en-US" sz="2400" b="1" dirty="0" err="1" smtClean="0"/>
              <a:t>InfoKomputer</a:t>
            </a:r>
            <a:endParaRPr lang="en-US" sz="2400" b="1" dirty="0"/>
          </a:p>
        </p:txBody>
      </p:sp>
      <p:pic>
        <p:nvPicPr>
          <p:cNvPr id="4"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25887">
            <a:off x="902156" y="1311445"/>
            <a:ext cx="3428999"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Image may contain: 1 person, standing and sh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10274">
            <a:off x="1701953" y="736862"/>
            <a:ext cx="3338513"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No photo description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963" y="506271"/>
            <a:ext cx="34099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descr="No photo description avai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17863">
            <a:off x="3720995" y="687070"/>
            <a:ext cx="32956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Image may contain: 1 person"/>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257763">
            <a:off x="4929658" y="1416922"/>
            <a:ext cx="342900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300747" y="1990551"/>
            <a:ext cx="8632723" cy="3108543"/>
          </a:xfrm>
          <a:prstGeom prst="rect">
            <a:avLst/>
          </a:prstGeom>
        </p:spPr>
        <p:txBody>
          <a:bodyPr wrap="square">
            <a:spAutoFit/>
          </a:bodyPr>
          <a:lstStyle/>
          <a:p>
            <a:r>
              <a:rPr lang="en-US" sz="2800" dirty="0">
                <a:latin typeface="Courier New" panose="02070309020205020404" pitchFamily="49" charset="0"/>
                <a:cs typeface="Courier New" panose="02070309020205020404" pitchFamily="49" charset="0"/>
              </a:rPr>
              <a:t>&gt; table(</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prediksi.chim</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prediksi.chim</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0   1</a:t>
            </a:r>
          </a:p>
          <a:p>
            <a:r>
              <a:rPr lang="en-US" sz="2800" dirty="0">
                <a:latin typeface="Courier New" panose="02070309020205020404" pitchFamily="49" charset="0"/>
                <a:cs typeface="Courier New" panose="02070309020205020404" pitchFamily="49" charset="0"/>
              </a:rPr>
              <a:t>  0 189  38</a:t>
            </a:r>
          </a:p>
          <a:p>
            <a:r>
              <a:rPr lang="en-US" sz="2800" dirty="0">
                <a:latin typeface="Courier New" panose="02070309020205020404" pitchFamily="49" charset="0"/>
                <a:cs typeface="Courier New" panose="02070309020205020404" pitchFamily="49" charset="0"/>
              </a:rPr>
              <a:t>  1  77 154</a:t>
            </a:r>
          </a:p>
          <a:p>
            <a:r>
              <a:rPr lang="en-US" sz="2800" dirty="0">
                <a:latin typeface="Courier New" panose="02070309020205020404" pitchFamily="49" charset="0"/>
                <a:cs typeface="Courier New" panose="02070309020205020404" pitchFamily="49" charset="0"/>
              </a:rPr>
              <a:t>&gt; mean(</a:t>
            </a:r>
            <a:r>
              <a:rPr lang="en-US" sz="2800" dirty="0" err="1">
                <a:latin typeface="Courier New" panose="02070309020205020404" pitchFamily="49" charset="0"/>
                <a:cs typeface="Courier New" panose="02070309020205020404" pitchFamily="49" charset="0"/>
              </a:rPr>
              <a:t>data.ts$class</a:t>
            </a:r>
            <a:r>
              <a:rPr lang="en-US" sz="2800" dirty="0">
                <a:latin typeface="Courier New" panose="02070309020205020404" pitchFamily="49" charset="0"/>
                <a:cs typeface="Courier New" panose="02070309020205020404" pitchFamily="49" charset="0"/>
              </a:rPr>
              <a:t> == </a:t>
            </a:r>
            <a:r>
              <a:rPr lang="en-US" sz="2800" dirty="0" err="1">
                <a:latin typeface="Courier New" panose="02070309020205020404" pitchFamily="49" charset="0"/>
                <a:cs typeface="Courier New" panose="02070309020205020404" pitchFamily="49" charset="0"/>
              </a:rPr>
              <a:t>prediksi.chim</a:t>
            </a:r>
            <a:r>
              <a:rPr lang="en-US" sz="2800" dirty="0">
                <a:latin typeface="Courier New" panose="02070309020205020404" pitchFamily="49" charset="0"/>
                <a:cs typeface="Courier New" panose="02070309020205020404" pitchFamily="49" charset="0"/>
              </a:rPr>
              <a:t>)</a:t>
            </a:r>
          </a:p>
          <a:p>
            <a:r>
              <a:rPr lang="en-US" sz="2800" dirty="0">
                <a:latin typeface="Courier New" panose="02070309020205020404" pitchFamily="49" charset="0"/>
                <a:cs typeface="Courier New" panose="02070309020205020404" pitchFamily="49" charset="0"/>
              </a:rPr>
              <a:t>[1] </a:t>
            </a:r>
            <a:r>
              <a:rPr lang="en-US" sz="2800" b="1" dirty="0">
                <a:solidFill>
                  <a:srgbClr val="C00000"/>
                </a:solidFill>
                <a:latin typeface="Courier New" panose="02070309020205020404" pitchFamily="49" charset="0"/>
                <a:cs typeface="Courier New" panose="02070309020205020404" pitchFamily="49" charset="0"/>
              </a:rPr>
              <a:t>0.7489083</a:t>
            </a:r>
          </a:p>
        </p:txBody>
      </p:sp>
      <p:sp>
        <p:nvSpPr>
          <p:cNvPr id="5" name="Rectangle 4"/>
          <p:cNvSpPr/>
          <p:nvPr/>
        </p:nvSpPr>
        <p:spPr>
          <a:xfrm>
            <a:off x="6676103" y="5368102"/>
            <a:ext cx="4871847" cy="646331"/>
          </a:xfrm>
          <a:prstGeom prst="rect">
            <a:avLst/>
          </a:prstGeom>
        </p:spPr>
        <p:txBody>
          <a:bodyPr wrap="none">
            <a:spAutoFit/>
          </a:bodyPr>
          <a:lstStyle/>
          <a:p>
            <a:r>
              <a:rPr lang="en-US" b="1" dirty="0" err="1" smtClean="0">
                <a:solidFill>
                  <a:srgbClr val="C00000"/>
                </a:solidFill>
                <a:latin typeface="Courier New" panose="02070309020205020404" pitchFamily="49" charset="0"/>
                <a:cs typeface="Courier New" panose="02070309020205020404" pitchFamily="49" charset="0"/>
              </a:rPr>
              <a:t>Catatan</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akurasi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dari</a:t>
            </a:r>
            <a:r>
              <a:rPr lang="en-US" b="1" dirty="0" smtClean="0">
                <a:solidFill>
                  <a:srgbClr val="C00000"/>
                </a:solidFill>
                <a:latin typeface="Courier New" panose="02070309020205020404" pitchFamily="49" charset="0"/>
                <a:cs typeface="Courier New" panose="02070309020205020404" pitchFamily="49" charset="0"/>
              </a:rPr>
              <a:t> model </a:t>
            </a:r>
            <a:r>
              <a:rPr lang="en-US" b="1" dirty="0" err="1" smtClean="0">
                <a:solidFill>
                  <a:srgbClr val="C00000"/>
                </a:solidFill>
                <a:latin typeface="Courier New" panose="02070309020205020404" pitchFamily="49" charset="0"/>
                <a:cs typeface="Courier New" panose="02070309020205020404" pitchFamily="49" charset="0"/>
              </a:rPr>
              <a:t>tanpa</a:t>
            </a:r>
            <a:r>
              <a:rPr lang="en-US" b="1" dirty="0" smtClean="0">
                <a:solidFill>
                  <a:srgbClr val="C00000"/>
                </a:solidFill>
                <a:latin typeface="Courier New" panose="02070309020205020404" pitchFamily="49" charset="0"/>
                <a:cs typeface="Courier New" panose="02070309020205020404" pitchFamily="49" charset="0"/>
              </a:rPr>
              <a:t> </a:t>
            </a:r>
          </a:p>
          <a:p>
            <a:r>
              <a:rPr lang="en-US" b="1" dirty="0" err="1" smtClean="0">
                <a:solidFill>
                  <a:srgbClr val="C00000"/>
                </a:solidFill>
                <a:latin typeface="Courier New" panose="02070309020205020404" pitchFamily="49" charset="0"/>
                <a:cs typeface="Courier New" panose="02070309020205020404" pitchFamily="49" charset="0"/>
              </a:rPr>
              <a:t>diskretisasi</a:t>
            </a:r>
            <a:r>
              <a:rPr lang="en-US" b="1" dirty="0" smtClean="0">
                <a:solidFill>
                  <a:srgbClr val="C00000"/>
                </a:solidFill>
                <a:latin typeface="Courier New" panose="02070309020205020404" pitchFamily="49" charset="0"/>
                <a:cs typeface="Courier New" panose="02070309020205020404" pitchFamily="49" charset="0"/>
              </a:rPr>
              <a:t> </a:t>
            </a:r>
            <a:r>
              <a:rPr lang="en-US" b="1" dirty="0" err="1" smtClean="0">
                <a:solidFill>
                  <a:srgbClr val="C00000"/>
                </a:solidFill>
                <a:latin typeface="Courier New" panose="02070309020205020404" pitchFamily="49" charset="0"/>
                <a:cs typeface="Courier New" panose="02070309020205020404" pitchFamily="49" charset="0"/>
              </a:rPr>
              <a:t>adalah</a:t>
            </a:r>
            <a:r>
              <a:rPr lang="en-US" b="1" dirty="0" smtClean="0">
                <a:solidFill>
                  <a:srgbClr val="C00000"/>
                </a:solidFill>
                <a:latin typeface="Courier New" panose="02070309020205020404" pitchFamily="49" charset="0"/>
                <a:cs typeface="Courier New" panose="02070309020205020404" pitchFamily="49" charset="0"/>
              </a:rPr>
              <a:t> 0.5021834</a:t>
            </a:r>
            <a:endParaRPr lang="en-US"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2023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605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923330"/>
          </a:xfrm>
          <a:prstGeom prst="rect">
            <a:avLst/>
          </a:prstGeom>
          <a:noFill/>
        </p:spPr>
        <p:txBody>
          <a:bodyPr wrap="square" rtlCol="0">
            <a:spAutoFit/>
          </a:bodyPr>
          <a:lstStyle/>
          <a:p>
            <a:pPr algn="r"/>
            <a:r>
              <a:rPr lang="en-US" sz="5400" dirty="0" smtClean="0">
                <a:solidFill>
                  <a:schemeClr val="bg1"/>
                </a:solidFill>
                <a:latin typeface="Avenir Next Cyr W04 Demi" panose="020B0703020202020204" pitchFamily="34" charset="0"/>
              </a:rPr>
              <a:t>Weight of Evidence</a:t>
            </a:r>
            <a:endParaRPr lang="en-US" sz="54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907941"/>
          </a:xfrm>
          <a:prstGeom prst="rect">
            <a:avLst/>
          </a:prstGeom>
          <a:noFill/>
        </p:spPr>
        <p:txBody>
          <a:bodyPr wrap="square" rtlCol="0">
            <a:spAutoFit/>
          </a:bodyPr>
          <a:lstStyle/>
          <a:p>
            <a:pPr algn="r"/>
            <a:r>
              <a:rPr lang="en-US" sz="5300" dirty="0" smtClean="0">
                <a:solidFill>
                  <a:schemeClr val="bg1"/>
                </a:solidFill>
                <a:latin typeface="Avenir Next Cyr W04 Demi" panose="020B0703020202020204" pitchFamily="34" charset="0"/>
              </a:rPr>
              <a:t>information value</a:t>
            </a:r>
            <a:endParaRPr lang="en-US" sz="5300" dirty="0">
              <a:solidFill>
                <a:schemeClr val="bg1"/>
              </a:solidFill>
              <a:latin typeface="Avenir Next Cyr W04 Demi" panose="020B0703020202020204" pitchFamily="34" charset="0"/>
            </a:endParaRPr>
          </a:p>
        </p:txBody>
      </p:sp>
      <p:sp>
        <p:nvSpPr>
          <p:cNvPr id="10" name="TextBox 9"/>
          <p:cNvSpPr txBox="1"/>
          <p:nvPr/>
        </p:nvSpPr>
        <p:spPr>
          <a:xfrm rot="20233208">
            <a:off x="5139778" y="3287008"/>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2411913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These two concepts - weight of evidence (WOE) and information value (IV) evolved from the </a:t>
            </a:r>
            <a:r>
              <a:rPr lang="en-US" dirty="0" smtClean="0"/>
              <a:t>logistic </a:t>
            </a:r>
            <a:r>
              <a:rPr lang="en-US" dirty="0"/>
              <a:t>regression technique. </a:t>
            </a:r>
            <a:endParaRPr lang="en-US" dirty="0" smtClean="0"/>
          </a:p>
          <a:p>
            <a:r>
              <a:rPr lang="en-US" dirty="0" smtClean="0"/>
              <a:t>These </a:t>
            </a:r>
            <a:r>
              <a:rPr lang="en-US" dirty="0"/>
              <a:t>two terms have been in existence in credit scoring world for more than 4-5 decades. </a:t>
            </a:r>
            <a:endParaRPr lang="en-US" dirty="0" smtClean="0"/>
          </a:p>
          <a:p>
            <a:r>
              <a:rPr lang="en-US" dirty="0" smtClean="0"/>
              <a:t>They </a:t>
            </a:r>
            <a:r>
              <a:rPr lang="en-US" dirty="0"/>
              <a:t>have been used as a benchmark to screen variables in the credit risk modeling projects such as probability of default. </a:t>
            </a:r>
            <a:endParaRPr lang="en-US" dirty="0" smtClean="0"/>
          </a:p>
          <a:p>
            <a:r>
              <a:rPr lang="en-US" dirty="0" smtClean="0"/>
              <a:t>They </a:t>
            </a:r>
            <a:r>
              <a:rPr lang="en-US" dirty="0"/>
              <a:t>help to explore data and screen variables. </a:t>
            </a:r>
            <a:endParaRPr lang="en-US" dirty="0" smtClean="0"/>
          </a:p>
          <a:p>
            <a:r>
              <a:rPr lang="en-US" dirty="0" smtClean="0"/>
              <a:t>It </a:t>
            </a:r>
            <a:r>
              <a:rPr lang="en-US" dirty="0"/>
              <a:t>is also used in marketing analytics project such as customer attrition model, campaign response model etc.</a:t>
            </a:r>
          </a:p>
        </p:txBody>
      </p:sp>
    </p:spTree>
    <p:extLst>
      <p:ext uri="{BB962C8B-B14F-4D97-AF65-F5344CB8AC3E}">
        <p14:creationId xmlns:p14="http://schemas.microsoft.com/office/powerpoint/2010/main" val="19799827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What is Weight of Evidence (WOE)?</a:t>
            </a:r>
          </a:p>
        </p:txBody>
      </p:sp>
      <p:sp>
        <p:nvSpPr>
          <p:cNvPr id="3" name="Content Placeholder 2"/>
          <p:cNvSpPr>
            <a:spLocks noGrp="1"/>
          </p:cNvSpPr>
          <p:nvPr>
            <p:ph idx="1"/>
          </p:nvPr>
        </p:nvSpPr>
        <p:spPr/>
        <p:txBody>
          <a:bodyPr/>
          <a:lstStyle/>
          <a:p>
            <a:r>
              <a:rPr lang="en-US" dirty="0"/>
              <a:t>The weight of evidence tells the predictive power of an independent variable in relation to the dependent variable. </a:t>
            </a:r>
            <a:endParaRPr lang="en-US" dirty="0" smtClean="0"/>
          </a:p>
          <a:p>
            <a:r>
              <a:rPr lang="en-US" dirty="0" smtClean="0"/>
              <a:t>Since </a:t>
            </a:r>
            <a:r>
              <a:rPr lang="en-US" dirty="0"/>
              <a:t>it evolved from credit scoring world, it is generally described as a measure of the separation of good and bad customers. </a:t>
            </a:r>
            <a:endParaRPr lang="en-US" dirty="0" smtClean="0"/>
          </a:p>
          <a:p>
            <a:r>
              <a:rPr lang="en-US" b="1" dirty="0" smtClean="0"/>
              <a:t>"</a:t>
            </a:r>
            <a:r>
              <a:rPr lang="en-US" b="1" dirty="0"/>
              <a:t>Bad Customers"</a:t>
            </a:r>
            <a:r>
              <a:rPr lang="en-US" dirty="0"/>
              <a:t> refers to the customers who defaulted on a loan. and </a:t>
            </a:r>
            <a:r>
              <a:rPr lang="en-US" b="1" dirty="0"/>
              <a:t>"Good Customers" </a:t>
            </a:r>
            <a:r>
              <a:rPr lang="en-US" dirty="0"/>
              <a:t>refers to the customers who paid back loan.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431" y="4904760"/>
            <a:ext cx="4679367" cy="1272203"/>
          </a:xfrm>
          <a:prstGeom prst="rect">
            <a:avLst/>
          </a:prstGeom>
        </p:spPr>
      </p:pic>
    </p:spTree>
    <p:extLst>
      <p:ext uri="{BB962C8B-B14F-4D97-AF65-F5344CB8AC3E}">
        <p14:creationId xmlns:p14="http://schemas.microsoft.com/office/powerpoint/2010/main" val="29868689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Many people do not understand the terms goods/</a:t>
            </a:r>
            <a:r>
              <a:rPr lang="en-US" dirty="0" err="1"/>
              <a:t>bads</a:t>
            </a:r>
            <a:r>
              <a:rPr lang="en-US" dirty="0"/>
              <a:t> as they are from different background than the credit risk. </a:t>
            </a:r>
            <a:endParaRPr lang="en-US" dirty="0" smtClean="0"/>
          </a:p>
          <a:p>
            <a:r>
              <a:rPr lang="en-US" dirty="0" smtClean="0"/>
              <a:t>It's </a:t>
            </a:r>
            <a:r>
              <a:rPr lang="en-US" dirty="0"/>
              <a:t>good to understand the concept of WOE in terms of </a:t>
            </a:r>
            <a:r>
              <a:rPr lang="en-US" b="1" dirty="0"/>
              <a:t>events and non-events</a:t>
            </a:r>
            <a:r>
              <a:rPr lang="en-US" dirty="0"/>
              <a:t>. </a:t>
            </a:r>
            <a:endParaRPr lang="en-US" dirty="0" smtClean="0"/>
          </a:p>
          <a:p>
            <a:r>
              <a:rPr lang="en-US" dirty="0" smtClean="0"/>
              <a:t>It </a:t>
            </a:r>
            <a:r>
              <a:rPr lang="en-US" dirty="0"/>
              <a:t>is calculated by taking the natural logarithm (log to base e) of division of % of non-events and % of events.</a:t>
            </a:r>
          </a:p>
        </p:txBody>
      </p:sp>
      <p:sp>
        <p:nvSpPr>
          <p:cNvPr id="4" name="AutoShape 2" descr="https://3.bp.blogspot.com/-eqZJpJZ4Kig/VPnZUBaP7II/AAAAAAAADkc/yeW8XVL35dA/s1600/weight%2Bof%2Bevidenc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223" y="4781703"/>
            <a:ext cx="4099528" cy="1235229"/>
          </a:xfrm>
          <a:prstGeom prst="rect">
            <a:avLst/>
          </a:prstGeom>
        </p:spPr>
      </p:pic>
    </p:spTree>
    <p:extLst>
      <p:ext uri="{BB962C8B-B14F-4D97-AF65-F5344CB8AC3E}">
        <p14:creationId xmlns:p14="http://schemas.microsoft.com/office/powerpoint/2010/main" val="1227963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of Calculating </a:t>
            </a:r>
            <a:r>
              <a:rPr lang="en-US" b="1" dirty="0" smtClean="0"/>
              <a:t>WOE</a:t>
            </a:r>
            <a:endParaRPr lang="en-US" dirty="0"/>
          </a:p>
        </p:txBody>
      </p:sp>
      <p:sp>
        <p:nvSpPr>
          <p:cNvPr id="3" name="Content Placeholder 2"/>
          <p:cNvSpPr>
            <a:spLocks noGrp="1"/>
          </p:cNvSpPr>
          <p:nvPr>
            <p:ph idx="1"/>
          </p:nvPr>
        </p:nvSpPr>
        <p:spPr/>
        <p:txBody>
          <a:bodyPr/>
          <a:lstStyle/>
          <a:p>
            <a:pPr fontAlgn="base"/>
            <a:r>
              <a:rPr lang="en-US" dirty="0"/>
              <a:t>For a continuous variable, split data into 10 parts (or lesser depending on the distribution).</a:t>
            </a:r>
          </a:p>
          <a:p>
            <a:pPr fontAlgn="base"/>
            <a:r>
              <a:rPr lang="en-US" dirty="0"/>
              <a:t>Calculate the number of events and non-events in each group (bin)</a:t>
            </a:r>
          </a:p>
          <a:p>
            <a:pPr fontAlgn="base"/>
            <a:r>
              <a:rPr lang="en-US" dirty="0"/>
              <a:t>Calculate the % of events and % of non-events in each group.</a:t>
            </a:r>
          </a:p>
          <a:p>
            <a:pPr fontAlgn="base"/>
            <a:r>
              <a:rPr lang="en-US" dirty="0"/>
              <a:t>Calculate WOE by taking natural log of division of % of non-events and % of events</a:t>
            </a:r>
          </a:p>
        </p:txBody>
      </p:sp>
      <p:sp>
        <p:nvSpPr>
          <p:cNvPr id="4" name="Rectangle 3"/>
          <p:cNvSpPr/>
          <p:nvPr/>
        </p:nvSpPr>
        <p:spPr>
          <a:xfrm>
            <a:off x="838200" y="4895306"/>
            <a:ext cx="6096000" cy="646331"/>
          </a:xfrm>
          <a:prstGeom prst="rect">
            <a:avLst/>
          </a:prstGeom>
        </p:spPr>
        <p:txBody>
          <a:bodyPr>
            <a:spAutoFit/>
          </a:bodyPr>
          <a:lstStyle/>
          <a:p>
            <a:r>
              <a:rPr lang="en-US" b="1" dirty="0">
                <a:latin typeface="Roboto"/>
              </a:rPr>
              <a:t>Note :</a:t>
            </a:r>
            <a:r>
              <a:rPr lang="en-US" dirty="0">
                <a:latin typeface="Roboto"/>
              </a:rPr>
              <a:t> For a categorical variable, you do not need to split the data </a:t>
            </a:r>
            <a:r>
              <a:rPr lang="en-US" dirty="0" smtClean="0">
                <a:latin typeface="Roboto"/>
              </a:rPr>
              <a:t>(ignore </a:t>
            </a:r>
            <a:r>
              <a:rPr lang="en-US" dirty="0">
                <a:latin typeface="Roboto"/>
              </a:rPr>
              <a:t>Step 1 and follow the remaining steps)</a:t>
            </a:r>
            <a:endParaRPr lang="en-US" dirty="0"/>
          </a:p>
        </p:txBody>
      </p:sp>
    </p:spTree>
    <p:extLst>
      <p:ext uri="{BB962C8B-B14F-4D97-AF65-F5344CB8AC3E}">
        <p14:creationId xmlns:p14="http://schemas.microsoft.com/office/powerpoint/2010/main" val="895774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of Calculating WOE</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14248"/>
          <a:stretch/>
        </p:blipFill>
        <p:spPr>
          <a:xfrm>
            <a:off x="1827463" y="1690688"/>
            <a:ext cx="8537074" cy="4680615"/>
          </a:xfrm>
        </p:spPr>
      </p:pic>
    </p:spTree>
    <p:extLst>
      <p:ext uri="{BB962C8B-B14F-4D97-AF65-F5344CB8AC3E}">
        <p14:creationId xmlns:p14="http://schemas.microsoft.com/office/powerpoint/2010/main" val="904305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related to WOE</a:t>
            </a:r>
            <a:endParaRPr lang="en-US" dirty="0"/>
          </a:p>
        </p:txBody>
      </p:sp>
      <p:sp>
        <p:nvSpPr>
          <p:cNvPr id="3" name="Content Placeholder 2"/>
          <p:cNvSpPr>
            <a:spLocks noGrp="1"/>
          </p:cNvSpPr>
          <p:nvPr>
            <p:ph idx="1"/>
          </p:nvPr>
        </p:nvSpPr>
        <p:spPr/>
        <p:txBody>
          <a:bodyPr/>
          <a:lstStyle/>
          <a:p>
            <a:pPr fontAlgn="base"/>
            <a:r>
              <a:rPr lang="en-US" dirty="0" smtClean="0"/>
              <a:t>Each </a:t>
            </a:r>
            <a:r>
              <a:rPr lang="en-US" dirty="0"/>
              <a:t>category (bin) should have at least 5% of the observations.</a:t>
            </a:r>
          </a:p>
          <a:p>
            <a:pPr fontAlgn="base"/>
            <a:r>
              <a:rPr lang="en-US" dirty="0"/>
              <a:t>Each category (bin) should be non-zero for both non-events and events.</a:t>
            </a:r>
          </a:p>
          <a:p>
            <a:pPr fontAlgn="base"/>
            <a:r>
              <a:rPr lang="en-US" dirty="0"/>
              <a:t>The WOE should be distinct for each category. Similar groups should be aggregated.</a:t>
            </a:r>
          </a:p>
          <a:p>
            <a:pPr fontAlgn="base"/>
            <a:r>
              <a:rPr lang="en-US" dirty="0" smtClean="0"/>
              <a:t>Missing </a:t>
            </a:r>
            <a:r>
              <a:rPr lang="en-US" dirty="0"/>
              <a:t>values are binned separately.</a:t>
            </a:r>
          </a:p>
        </p:txBody>
      </p:sp>
    </p:spTree>
    <p:extLst>
      <p:ext uri="{BB962C8B-B14F-4D97-AF65-F5344CB8AC3E}">
        <p14:creationId xmlns:p14="http://schemas.microsoft.com/office/powerpoint/2010/main" val="900567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Number of Bins (Groups)</a:t>
            </a:r>
            <a:endParaRPr lang="en-US" dirty="0"/>
          </a:p>
        </p:txBody>
      </p:sp>
      <p:sp>
        <p:nvSpPr>
          <p:cNvPr id="3" name="Content Placeholder 2"/>
          <p:cNvSpPr>
            <a:spLocks noGrp="1"/>
          </p:cNvSpPr>
          <p:nvPr>
            <p:ph idx="1"/>
          </p:nvPr>
        </p:nvSpPr>
        <p:spPr/>
        <p:txBody>
          <a:bodyPr/>
          <a:lstStyle/>
          <a:p>
            <a:r>
              <a:rPr lang="en-US" dirty="0"/>
              <a:t>In general, 10 or 20 bins are taken. </a:t>
            </a:r>
            <a:endParaRPr lang="en-US" dirty="0" smtClean="0"/>
          </a:p>
          <a:p>
            <a:r>
              <a:rPr lang="en-US" dirty="0" smtClean="0"/>
              <a:t>Ideally</a:t>
            </a:r>
            <a:r>
              <a:rPr lang="en-US" dirty="0"/>
              <a:t>, each bin should contain at least 5% cases. </a:t>
            </a:r>
            <a:endParaRPr lang="en-US" dirty="0" smtClean="0"/>
          </a:p>
          <a:p>
            <a:r>
              <a:rPr lang="en-US" dirty="0" smtClean="0"/>
              <a:t>The </a:t>
            </a:r>
            <a:r>
              <a:rPr lang="en-US" dirty="0"/>
              <a:t>number of bins determines the amount of smoothing - the fewer bins, the more smoothing. </a:t>
            </a:r>
            <a:endParaRPr lang="en-US" dirty="0" smtClean="0"/>
          </a:p>
          <a:p>
            <a:r>
              <a:rPr lang="en-US" dirty="0" smtClean="0"/>
              <a:t>If </a:t>
            </a:r>
            <a:r>
              <a:rPr lang="en-US" dirty="0"/>
              <a:t>someone asks you ' "why not to form 1000 bins?" The answer is the fewer bins capture important patterns in the data, while leaving out noise. </a:t>
            </a:r>
            <a:endParaRPr lang="en-US" dirty="0" smtClean="0"/>
          </a:p>
          <a:p>
            <a:r>
              <a:rPr lang="en-US" dirty="0" smtClean="0"/>
              <a:t>Bins </a:t>
            </a:r>
            <a:r>
              <a:rPr lang="en-US" dirty="0"/>
              <a:t>with less than 5% cases might not be a true picture of the data distribution and might lead to model instability.</a:t>
            </a:r>
          </a:p>
        </p:txBody>
      </p:sp>
    </p:spTree>
    <p:extLst>
      <p:ext uri="{BB962C8B-B14F-4D97-AF65-F5344CB8AC3E}">
        <p14:creationId xmlns:p14="http://schemas.microsoft.com/office/powerpoint/2010/main" val="849654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Handle Zero Event/ Non-Event</a:t>
            </a:r>
            <a:endParaRPr lang="en-US" dirty="0"/>
          </a:p>
        </p:txBody>
      </p:sp>
      <p:sp>
        <p:nvSpPr>
          <p:cNvPr id="3" name="Content Placeholder 2"/>
          <p:cNvSpPr>
            <a:spLocks noGrp="1"/>
          </p:cNvSpPr>
          <p:nvPr>
            <p:ph idx="1"/>
          </p:nvPr>
        </p:nvSpPr>
        <p:spPr/>
        <p:txBody>
          <a:bodyPr/>
          <a:lstStyle/>
          <a:p>
            <a:r>
              <a:rPr lang="en-US" dirty="0"/>
              <a:t>If a particular bin contains no event or non-event, you can use the formula below to ignore missing WOE. We are adding 0.5 to the number of events and non-events in a group.</a:t>
            </a:r>
            <a:br>
              <a:rPr lang="en-US" dirty="0"/>
            </a:br>
            <a:r>
              <a:rPr lang="en-US" dirty="0"/>
              <a:t/>
            </a:r>
            <a:br>
              <a:rPr lang="en-US" dirty="0"/>
            </a:br>
            <a:r>
              <a:rPr lang="en-US" b="1" dirty="0" err="1"/>
              <a:t>AdjustedWOE</a:t>
            </a:r>
            <a:r>
              <a:rPr lang="en-US" b="1" dirty="0"/>
              <a:t> </a:t>
            </a:r>
            <a:r>
              <a:rPr lang="en-US" dirty="0"/>
              <a:t>= ln (((Number of non-events in a group + 0.5) / Number of non-events)) / ((Number of events in a group + 0.5) / Number of events))</a:t>
            </a:r>
          </a:p>
        </p:txBody>
      </p:sp>
    </p:spTree>
    <p:extLst>
      <p:ext uri="{BB962C8B-B14F-4D97-AF65-F5344CB8AC3E}">
        <p14:creationId xmlns:p14="http://schemas.microsoft.com/office/powerpoint/2010/main" val="3211506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sil gambar untuk data scientist cartoon"/>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8221" t="6114" r="9633" b="19223"/>
          <a:stretch/>
        </p:blipFill>
        <p:spPr bwMode="auto">
          <a:xfrm>
            <a:off x="4753204" y="2210756"/>
            <a:ext cx="2236934" cy="3339943"/>
          </a:xfrm>
          <a:prstGeom prst="rect">
            <a:avLst/>
          </a:prstGeom>
          <a:noFill/>
          <a:extLst>
            <a:ext uri="{909E8E84-426E-40DD-AFC4-6F175D3DCCD1}">
              <a14:hiddenFill xmlns:a14="http://schemas.microsoft.com/office/drawing/2010/main">
                <a:solidFill>
                  <a:srgbClr val="FFFFFF"/>
                </a:solidFill>
              </a14:hiddenFill>
            </a:ext>
          </a:extLst>
        </p:spPr>
      </p:pic>
      <p:sp>
        <p:nvSpPr>
          <p:cNvPr id="25" name="Parallelogram 24"/>
          <p:cNvSpPr/>
          <p:nvPr/>
        </p:nvSpPr>
        <p:spPr>
          <a:xfrm rot="5400000" flipV="1">
            <a:off x="5106930" y="333764"/>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loud 3"/>
          <p:cNvSpPr/>
          <p:nvPr/>
        </p:nvSpPr>
        <p:spPr>
          <a:xfrm rot="8935708">
            <a:off x="3841235" y="1435407"/>
            <a:ext cx="3891543" cy="4252123"/>
          </a:xfrm>
          <a:prstGeom prst="cloud">
            <a:avLst/>
          </a:prstGeom>
          <a:noFill/>
          <a:ln w="76200">
            <a:solidFill>
              <a:schemeClr val="bg2"/>
            </a:solidFill>
          </a:ln>
          <a:effectLst>
            <a:glow rad="1663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88340" y="1525697"/>
            <a:ext cx="2338570"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Akuisisi</a:t>
            </a:r>
            <a:r>
              <a:rPr lang="en-US" b="1" dirty="0">
                <a:latin typeface="Calibri" panose="020F0502020204030204" pitchFamily="34" charset="0"/>
                <a:ea typeface="Calibri" panose="020F0502020204030204" pitchFamily="34" charset="0"/>
                <a:cs typeface="Times New Roman" panose="02020603050405020304" pitchFamily="18" charset="0"/>
              </a:rPr>
              <a:t> Data (Data Acquisition)</a:t>
            </a:r>
          </a:p>
        </p:txBody>
      </p:sp>
      <p:sp>
        <p:nvSpPr>
          <p:cNvPr id="7" name="Rectangle 6"/>
          <p:cNvSpPr/>
          <p:nvPr/>
        </p:nvSpPr>
        <p:spPr>
          <a:xfrm>
            <a:off x="6970089" y="3218940"/>
            <a:ext cx="2321872"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Pengelolaan</a:t>
            </a:r>
            <a:r>
              <a:rPr lang="en-US" b="1" dirty="0">
                <a:latin typeface="Calibri" panose="020F0502020204030204" pitchFamily="34" charset="0"/>
                <a:ea typeface="Calibri" panose="020F0502020204030204" pitchFamily="34" charset="0"/>
                <a:cs typeface="Times New Roman" panose="02020603050405020304" pitchFamily="18" charset="0"/>
              </a:rPr>
              <a:t> Data (Data Management)</a:t>
            </a:r>
          </a:p>
        </p:txBody>
      </p:sp>
      <p:sp>
        <p:nvSpPr>
          <p:cNvPr id="8" name="Rectangle 7"/>
          <p:cNvSpPr/>
          <p:nvPr/>
        </p:nvSpPr>
        <p:spPr>
          <a:xfrm>
            <a:off x="6650779" y="4812885"/>
            <a:ext cx="2293707"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Eksplorasi</a:t>
            </a:r>
            <a:r>
              <a:rPr lang="en-US" b="1" dirty="0">
                <a:latin typeface="Calibri" panose="020F0502020204030204" pitchFamily="34" charset="0"/>
                <a:ea typeface="Calibri" panose="020F0502020204030204" pitchFamily="34" charset="0"/>
                <a:cs typeface="Times New Roman" panose="02020603050405020304" pitchFamily="18" charset="0"/>
              </a:rPr>
              <a:t> Data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0" lvl="1">
              <a:lnSpc>
                <a:spcPct val="107000"/>
              </a:lnSpc>
            </a:pPr>
            <a:r>
              <a:rPr lang="en-US" b="1" dirty="0" smtClean="0">
                <a:latin typeface="Calibri" panose="020F0502020204030204" pitchFamily="34" charset="0"/>
                <a:ea typeface="Calibri" panose="020F0502020204030204" pitchFamily="34" charset="0"/>
                <a:cs typeface="Times New Roman" panose="02020603050405020304" pitchFamily="18" charset="0"/>
              </a:rPr>
              <a:t>(Data</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ea typeface="Calibri" panose="020F0502020204030204" pitchFamily="34" charset="0"/>
                <a:cs typeface="Times New Roman" panose="02020603050405020304" pitchFamily="18" charset="0"/>
              </a:rPr>
              <a:t>Exploratory)</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73539" y="4358941"/>
            <a:ext cx="4572000" cy="685059"/>
          </a:xfrm>
          <a:prstGeom prst="rect">
            <a:avLst/>
          </a:prstGeom>
        </p:spPr>
        <p:txBody>
          <a:bodyPr>
            <a:spAutoFit/>
          </a:bodyPr>
          <a:lstStyle/>
          <a:p>
            <a:pPr marL="0" lvl="1" algn="r">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Komunikasi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dan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Visualisasi</a:t>
            </a:r>
            <a:r>
              <a:rPr lang="en-US" b="1" dirty="0">
                <a:latin typeface="Calibri" panose="020F0502020204030204" pitchFamily="34" charset="0"/>
                <a:ea typeface="Calibri" panose="020F0502020204030204" pitchFamily="34" charset="0"/>
                <a:cs typeface="Times New Roman" panose="02020603050405020304" pitchFamily="18" charset="0"/>
              </a:rPr>
              <a:t> Data (Communication and Visualization)</a:t>
            </a:r>
          </a:p>
        </p:txBody>
      </p:sp>
      <p:sp>
        <p:nvSpPr>
          <p:cNvPr id="11" name="Rectangle 10"/>
          <p:cNvSpPr/>
          <p:nvPr/>
        </p:nvSpPr>
        <p:spPr>
          <a:xfrm>
            <a:off x="1616145" y="2876410"/>
            <a:ext cx="3234739" cy="685059"/>
          </a:xfrm>
          <a:prstGeom prst="rect">
            <a:avLst/>
          </a:prstGeom>
        </p:spPr>
        <p:txBody>
          <a:bodyPr wrap="square">
            <a:spAutoFit/>
          </a:bodyPr>
          <a:lstStyle/>
          <a:p>
            <a:pPr marL="0" lvl="1" algn="r">
              <a:lnSpc>
                <a:spcPct val="107000"/>
              </a:lnSpc>
              <a:spcAft>
                <a:spcPts val="800"/>
              </a:spcAft>
            </a:pPr>
            <a:r>
              <a:rPr lang="en-US" b="1" dirty="0" err="1">
                <a:latin typeface="Calibri" panose="020F0502020204030204" pitchFamily="34" charset="0"/>
                <a:ea typeface="Calibri" panose="020F0502020204030204" pitchFamily="34" charset="0"/>
                <a:cs typeface="Times New Roman" panose="02020603050405020304" pitchFamily="18" charset="0"/>
              </a:rPr>
              <a:t>Kontekstualisasi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Hasil</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Analitik</a:t>
            </a:r>
            <a:r>
              <a:rPr lang="en-US" b="1" dirty="0">
                <a:latin typeface="Calibri" panose="020F0502020204030204" pitchFamily="34" charset="0"/>
                <a:ea typeface="Calibri" panose="020F0502020204030204" pitchFamily="34" charset="0"/>
                <a:cs typeface="Times New Roman" panose="02020603050405020304" pitchFamily="18" charset="0"/>
              </a:rPr>
              <a:t> (Analytic Contextualizing)</a:t>
            </a:r>
          </a:p>
        </p:txBody>
      </p:sp>
      <p:sp>
        <p:nvSpPr>
          <p:cNvPr id="13" name="Rectangle 12"/>
          <p:cNvSpPr/>
          <p:nvPr/>
        </p:nvSpPr>
        <p:spPr>
          <a:xfrm>
            <a:off x="6120470" y="145764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#1</a:t>
            </a:r>
            <a:endParaRPr lang="en-US" sz="4400" dirty="0"/>
          </a:p>
        </p:txBody>
      </p:sp>
      <p:sp>
        <p:nvSpPr>
          <p:cNvPr id="15" name="Rectangle 14"/>
          <p:cNvSpPr/>
          <p:nvPr/>
        </p:nvSpPr>
        <p:spPr>
          <a:xfrm>
            <a:off x="6970088" y="2618149"/>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#2</a:t>
            </a:r>
            <a:endParaRPr lang="en-US" sz="4400" dirty="0"/>
          </a:p>
        </p:txBody>
      </p:sp>
      <p:sp>
        <p:nvSpPr>
          <p:cNvPr id="18" name="Rectangle 17"/>
          <p:cNvSpPr/>
          <p:nvPr/>
        </p:nvSpPr>
        <p:spPr>
          <a:xfrm>
            <a:off x="4264057" y="4923496"/>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#4</a:t>
            </a:r>
            <a:endParaRPr lang="en-US" sz="4400" dirty="0"/>
          </a:p>
        </p:txBody>
      </p:sp>
      <p:sp>
        <p:nvSpPr>
          <p:cNvPr id="24" name="Rectangle 23"/>
          <p:cNvSpPr/>
          <p:nvPr/>
        </p:nvSpPr>
        <p:spPr>
          <a:xfrm>
            <a:off x="4100358" y="2279492"/>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#6</a:t>
            </a:r>
            <a:endParaRPr lang="en-US" sz="4400" dirty="0"/>
          </a:p>
        </p:txBody>
      </p:sp>
      <p:sp>
        <p:nvSpPr>
          <p:cNvPr id="17" name="Arc 16"/>
          <p:cNvSpPr/>
          <p:nvPr/>
        </p:nvSpPr>
        <p:spPr>
          <a:xfrm>
            <a:off x="6734049" y="2230988"/>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2640927">
            <a:off x="6426272" y="367188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4891544" y="4012280"/>
            <a:ext cx="1007226" cy="2689253"/>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1359126">
            <a:off x="4220925" y="4569431"/>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1792648">
            <a:off x="4164117" y="290596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5600994">
            <a:off x="5535375" y="388202"/>
            <a:ext cx="1007226" cy="3590625"/>
          </a:xfrm>
          <a:prstGeom prst="arc">
            <a:avLst>
              <a:gd name="adj1" fmla="val 1633167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267809" y="5387181"/>
            <a:ext cx="2913493" cy="685059"/>
          </a:xfrm>
          <a:prstGeom prst="rect">
            <a:avLst/>
          </a:prstGeom>
        </p:spPr>
        <p:txBody>
          <a:bodyPr wrap="square">
            <a:spAutoFit/>
          </a:bodyPr>
          <a:lstStyle/>
          <a:p>
            <a:pPr marL="0" lvl="1" algn="r">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Pemodelan </a:t>
            </a:r>
            <a:r>
              <a:rPr lang="en-US" b="1" dirty="0" err="1">
                <a:latin typeface="Calibri" panose="020F0502020204030204" pitchFamily="34" charset="0"/>
                <a:ea typeface="Calibri" panose="020F0502020204030204" pitchFamily="34" charset="0"/>
                <a:cs typeface="Times New Roman" panose="02020603050405020304" pitchFamily="18" charset="0"/>
              </a:rPr>
              <a:t>Prediktif</a:t>
            </a:r>
            <a:r>
              <a:rPr lang="en-US" b="1" dirty="0">
                <a:latin typeface="Calibri" panose="020F0502020204030204" pitchFamily="34" charset="0"/>
                <a:ea typeface="Calibri" panose="020F0502020204030204" pitchFamily="34" charset="0"/>
                <a:cs typeface="Times New Roman" panose="02020603050405020304" pitchFamily="18" charset="0"/>
              </a:rPr>
              <a:t> (Predictive Modeling)</a:t>
            </a:r>
          </a:p>
        </p:txBody>
      </p:sp>
      <p:sp>
        <p:nvSpPr>
          <p:cNvPr id="21" name="Rectangle 20"/>
          <p:cNvSpPr/>
          <p:nvPr/>
        </p:nvSpPr>
        <p:spPr>
          <a:xfrm>
            <a:off x="4052966" y="3839185"/>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#5</a:t>
            </a:r>
            <a:endParaRPr lang="en-US" sz="4400" dirty="0"/>
          </a:p>
        </p:txBody>
      </p:sp>
      <p:sp>
        <p:nvSpPr>
          <p:cNvPr id="16" name="Rectangle 15"/>
          <p:cNvSpPr/>
          <p:nvPr/>
        </p:nvSpPr>
        <p:spPr>
          <a:xfrm>
            <a:off x="6678185" y="432145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#3</a:t>
            </a:r>
            <a:endParaRPr lang="en-US" sz="4400" dirty="0"/>
          </a:p>
        </p:txBody>
      </p:sp>
      <p:sp>
        <p:nvSpPr>
          <p:cNvPr id="2" name="Title 1"/>
          <p:cNvSpPr>
            <a:spLocks noGrp="1"/>
          </p:cNvSpPr>
          <p:nvPr>
            <p:ph type="title"/>
          </p:nvPr>
        </p:nvSpPr>
        <p:spPr/>
        <p:txBody>
          <a:bodyPr>
            <a:normAutofit/>
          </a:bodyPr>
          <a:lstStyle/>
          <a:p>
            <a:r>
              <a:rPr lang="en-US" sz="4800" b="1" dirty="0" err="1"/>
              <a:t>Kompetensi</a:t>
            </a:r>
            <a:r>
              <a:rPr lang="en-US" sz="4800" b="1" dirty="0"/>
              <a:t> </a:t>
            </a:r>
            <a:r>
              <a:rPr lang="en-US" sz="4800" b="1" dirty="0" err="1" smtClean="0"/>
              <a:t>Terkait</a:t>
            </a:r>
            <a:r>
              <a:rPr lang="en-US" sz="4800" b="1" dirty="0" smtClean="0"/>
              <a:t> Data</a:t>
            </a:r>
            <a:endParaRPr lang="en-US" sz="4800" b="1" dirty="0"/>
          </a:p>
        </p:txBody>
      </p:sp>
    </p:spTree>
    <p:extLst>
      <p:ext uri="{BB962C8B-B14F-4D97-AF65-F5344CB8AC3E}">
        <p14:creationId xmlns:p14="http://schemas.microsoft.com/office/powerpoint/2010/main" val="130735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Benefits of WOE</a:t>
            </a:r>
          </a:p>
        </p:txBody>
      </p:sp>
      <p:sp>
        <p:nvSpPr>
          <p:cNvPr id="3" name="Content Placeholder 2"/>
          <p:cNvSpPr>
            <a:spLocks noGrp="1"/>
          </p:cNvSpPr>
          <p:nvPr>
            <p:ph idx="1"/>
          </p:nvPr>
        </p:nvSpPr>
        <p:spPr/>
        <p:txBody>
          <a:bodyPr>
            <a:normAutofit fontScale="92500" lnSpcReduction="20000"/>
          </a:bodyPr>
          <a:lstStyle/>
          <a:p>
            <a:pPr fontAlgn="base"/>
            <a:r>
              <a:rPr lang="en-US" dirty="0"/>
              <a:t>It can treat outliers. Suppose you have a continuous variable such as annual salary and extreme values are more than 500 million dollars. These values would be grouped to a class of (let's say 250-500 million dollars). Later, instead of using the raw values, we would be using WOE scores of each classes.</a:t>
            </a:r>
          </a:p>
          <a:p>
            <a:pPr fontAlgn="base"/>
            <a:r>
              <a:rPr lang="en-US" dirty="0"/>
              <a:t>It can handle missing values as missing values can be binned separately.</a:t>
            </a:r>
          </a:p>
          <a:p>
            <a:pPr fontAlgn="base"/>
            <a:r>
              <a:rPr lang="en-US" dirty="0"/>
              <a:t>Since WOE Transformation handles categorical variable so there is no need for dummy variables.</a:t>
            </a:r>
          </a:p>
          <a:p>
            <a:pPr fontAlgn="base"/>
            <a:r>
              <a:rPr lang="en-US" dirty="0" err="1"/>
              <a:t>WoE</a:t>
            </a:r>
            <a:r>
              <a:rPr lang="en-US" dirty="0"/>
              <a:t> transformation helps you to build strict linear relationship with log odds. Otherwise it is not easy to accomplish linear relationship using other transformation methods such as log, square-root etc. In short, if you would not use WOE transformation, you may have to try out several transformation methods to achieve this.</a:t>
            </a:r>
          </a:p>
        </p:txBody>
      </p:sp>
    </p:spTree>
    <p:extLst>
      <p:ext uri="{BB962C8B-B14F-4D97-AF65-F5344CB8AC3E}">
        <p14:creationId xmlns:p14="http://schemas.microsoft.com/office/powerpoint/2010/main" val="3825160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Information Value (IV</a:t>
            </a:r>
            <a:r>
              <a:rPr lang="en-US" b="1" dirty="0" smtClean="0"/>
              <a:t>)?</a:t>
            </a:r>
            <a:endParaRPr lang="en-US" dirty="0"/>
          </a:p>
        </p:txBody>
      </p:sp>
      <p:sp>
        <p:nvSpPr>
          <p:cNvPr id="3" name="Content Placeholder 2"/>
          <p:cNvSpPr>
            <a:spLocks noGrp="1"/>
          </p:cNvSpPr>
          <p:nvPr>
            <p:ph idx="1"/>
          </p:nvPr>
        </p:nvSpPr>
        <p:spPr/>
        <p:txBody>
          <a:bodyPr/>
          <a:lstStyle/>
          <a:p>
            <a:r>
              <a:rPr lang="en-US" dirty="0"/>
              <a:t>Information value is one of the most useful technique to select important variables in a predictive model. It helps to rank variables on the basis of their importance. The IV is calculated using the following formula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250" y="3779889"/>
            <a:ext cx="8953500" cy="1047750"/>
          </a:xfrm>
          <a:prstGeom prst="rect">
            <a:avLst/>
          </a:prstGeom>
        </p:spPr>
      </p:pic>
    </p:spTree>
    <p:extLst>
      <p:ext uri="{BB962C8B-B14F-4D97-AF65-F5344CB8AC3E}">
        <p14:creationId xmlns:p14="http://schemas.microsoft.com/office/powerpoint/2010/main" val="1801613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Rules related to Information </a:t>
            </a:r>
            <a:r>
              <a:rPr lang="en-US" b="1" dirty="0" smtClean="0"/>
              <a:t>Value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99617827"/>
              </p:ext>
            </p:extLst>
          </p:nvPr>
        </p:nvGraphicFramePr>
        <p:xfrm>
          <a:off x="1044678" y="1839672"/>
          <a:ext cx="10515600" cy="3383280"/>
        </p:xfrm>
        <a:graphic>
          <a:graphicData uri="http://schemas.openxmlformats.org/drawingml/2006/table">
            <a:tbl>
              <a:tblPr/>
              <a:tblGrid>
                <a:gridCol w="4107426">
                  <a:extLst>
                    <a:ext uri="{9D8B030D-6E8A-4147-A177-3AD203B41FA5}">
                      <a16:colId xmlns:a16="http://schemas.microsoft.com/office/drawing/2014/main" val="3347510974"/>
                    </a:ext>
                  </a:extLst>
                </a:gridCol>
                <a:gridCol w="6408174">
                  <a:extLst>
                    <a:ext uri="{9D8B030D-6E8A-4147-A177-3AD203B41FA5}">
                      <a16:colId xmlns:a16="http://schemas.microsoft.com/office/drawing/2014/main" val="3779459668"/>
                    </a:ext>
                  </a:extLst>
                </a:gridCol>
              </a:tblGrid>
              <a:tr h="0">
                <a:tc>
                  <a:txBody>
                    <a:bodyPr/>
                    <a:lstStyle/>
                    <a:p>
                      <a:pPr algn="l" fontAlgn="ctr"/>
                      <a:r>
                        <a:rPr lang="en-US" sz="2800" b="1" dirty="0" smtClean="0">
                          <a:solidFill>
                            <a:srgbClr val="323232"/>
                          </a:solidFill>
                          <a:effectLst/>
                          <a:latin typeface="-apple-system"/>
                        </a:rPr>
                        <a:t>Information </a:t>
                      </a:r>
                      <a:r>
                        <a:rPr lang="en-US" sz="2800" b="1" dirty="0">
                          <a:solidFill>
                            <a:srgbClr val="323232"/>
                          </a:solidFill>
                          <a:effectLst/>
                          <a:latin typeface="-apple-system"/>
                        </a:rPr>
                        <a:t>Value</a:t>
                      </a:r>
                    </a:p>
                  </a:txBody>
                  <a:tcPr marL="7620" marR="7620" marT="7620" marB="762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E5E5E5"/>
                    </a:solidFill>
                  </a:tcPr>
                </a:tc>
                <a:tc>
                  <a:txBody>
                    <a:bodyPr/>
                    <a:lstStyle/>
                    <a:p>
                      <a:pPr algn="l" fontAlgn="ctr"/>
                      <a:r>
                        <a:rPr lang="en-US" sz="2800" b="1" dirty="0">
                          <a:solidFill>
                            <a:srgbClr val="323232"/>
                          </a:solidFill>
                          <a:effectLst/>
                          <a:latin typeface="-apple-system"/>
                        </a:rPr>
                        <a:t>Variable </a:t>
                      </a:r>
                      <a:r>
                        <a:rPr lang="en-US" sz="2800" b="1" dirty="0" err="1">
                          <a:solidFill>
                            <a:srgbClr val="323232"/>
                          </a:solidFill>
                          <a:effectLst/>
                          <a:latin typeface="-apple-system"/>
                        </a:rPr>
                        <a:t>Predictiveness</a:t>
                      </a:r>
                      <a:endParaRPr lang="en-US" sz="2800" b="1" dirty="0">
                        <a:solidFill>
                          <a:srgbClr val="323232"/>
                        </a:solidFill>
                        <a:effectLst/>
                        <a:latin typeface="-apple-system"/>
                      </a:endParaRPr>
                    </a:p>
                  </a:txBody>
                  <a:tcPr marL="7620" marR="7620" marT="7620" marB="762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E5E5E5"/>
                    </a:solidFill>
                  </a:tcPr>
                </a:tc>
                <a:extLst>
                  <a:ext uri="{0D108BD9-81ED-4DB2-BD59-A6C34878D82A}">
                    <a16:rowId xmlns:a16="http://schemas.microsoft.com/office/drawing/2014/main" val="2154564495"/>
                  </a:ext>
                </a:extLst>
              </a:tr>
              <a:tr h="0">
                <a:tc>
                  <a:txBody>
                    <a:bodyPr/>
                    <a:lstStyle/>
                    <a:p>
                      <a:pPr algn="l" fontAlgn="ctr"/>
                      <a:r>
                        <a:rPr lang="en-US" sz="2800" dirty="0">
                          <a:effectLst/>
                          <a:latin typeface="-apple-system"/>
                        </a:rPr>
                        <a:t>Less than 0.02</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Not useful for prediction</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8001958"/>
                  </a:ext>
                </a:extLst>
              </a:tr>
              <a:tr h="0">
                <a:tc>
                  <a:txBody>
                    <a:bodyPr/>
                    <a:lstStyle/>
                    <a:p>
                      <a:pPr algn="l" fontAlgn="ctr"/>
                      <a:r>
                        <a:rPr lang="en-US" sz="2800">
                          <a:effectLst/>
                          <a:latin typeface="-apple-system"/>
                        </a:rPr>
                        <a:t>0.02 to 0.1</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Weak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3730688"/>
                  </a:ext>
                </a:extLst>
              </a:tr>
              <a:tr h="0">
                <a:tc>
                  <a:txBody>
                    <a:bodyPr/>
                    <a:lstStyle/>
                    <a:p>
                      <a:pPr algn="l" fontAlgn="ctr"/>
                      <a:r>
                        <a:rPr lang="en-US" sz="2800">
                          <a:effectLst/>
                          <a:latin typeface="-apple-system"/>
                        </a:rPr>
                        <a:t>0.1 to 0.3</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Medium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4004340"/>
                  </a:ext>
                </a:extLst>
              </a:tr>
              <a:tr h="0">
                <a:tc>
                  <a:txBody>
                    <a:bodyPr/>
                    <a:lstStyle/>
                    <a:p>
                      <a:pPr algn="l" fontAlgn="ctr"/>
                      <a:r>
                        <a:rPr lang="en-US" sz="2800">
                          <a:effectLst/>
                          <a:latin typeface="-apple-system"/>
                        </a:rPr>
                        <a:t>0.3 to 0.5</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a:effectLst/>
                          <a:latin typeface="-apple-system"/>
                        </a:rPr>
                        <a:t>Strong predictive Power</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845278469"/>
                  </a:ext>
                </a:extLst>
              </a:tr>
              <a:tr h="0">
                <a:tc>
                  <a:txBody>
                    <a:bodyPr/>
                    <a:lstStyle/>
                    <a:p>
                      <a:pPr algn="l" fontAlgn="ctr"/>
                      <a:r>
                        <a:rPr lang="en-US" sz="2800">
                          <a:effectLst/>
                          <a:latin typeface="-apple-system"/>
                        </a:rPr>
                        <a:t>&gt;0.5</a:t>
                      </a: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tc>
                  <a:txBody>
                    <a:bodyPr/>
                    <a:lstStyle/>
                    <a:p>
                      <a:pPr algn="l" fontAlgn="ctr"/>
                      <a:r>
                        <a:rPr lang="en-US" sz="2800" dirty="0">
                          <a:effectLst/>
                          <a:latin typeface="-apple-system"/>
                        </a:rPr>
                        <a:t>Suspicious Predictive </a:t>
                      </a:r>
                      <a:r>
                        <a:rPr lang="en-US" sz="2800" dirty="0" smtClean="0">
                          <a:effectLst/>
                          <a:latin typeface="-apple-system"/>
                        </a:rPr>
                        <a:t>Power (check</a:t>
                      </a:r>
                      <a:r>
                        <a:rPr lang="en-US" sz="2800" baseline="0" dirty="0" smtClean="0">
                          <a:effectLst/>
                          <a:latin typeface="-apple-system"/>
                        </a:rPr>
                        <a:t> once)</a:t>
                      </a:r>
                      <a:endParaRPr lang="en-US" sz="2800" dirty="0">
                        <a:effectLst/>
                        <a:latin typeface="-apple-system"/>
                      </a:endParaRPr>
                    </a:p>
                  </a:txBody>
                  <a:tcPr marL="53340" marR="53340" marT="38100" marB="38100" anchor="ctr">
                    <a:lnL w="7620" cap="flat" cmpd="sng" algn="ctr">
                      <a:solidFill>
                        <a:srgbClr val="E5E5E5"/>
                      </a:solidFill>
                      <a:prstDash val="solid"/>
                      <a:round/>
                      <a:headEnd type="none" w="med" len="med"/>
                      <a:tailEnd type="none" w="med" len="med"/>
                    </a:lnL>
                    <a:lnR w="7620" cap="flat" cmpd="sng" algn="ctr">
                      <a:solidFill>
                        <a:srgbClr val="E5E5E5"/>
                      </a:solidFill>
                      <a:prstDash val="solid"/>
                      <a:round/>
                      <a:headEnd type="none" w="med" len="med"/>
                      <a:tailEnd type="none" w="med" len="med"/>
                    </a:lnR>
                    <a:lnT w="7620" cap="flat" cmpd="sng" algn="ctr">
                      <a:solidFill>
                        <a:srgbClr val="E5E5E5"/>
                      </a:solidFill>
                      <a:prstDash val="solid"/>
                      <a:round/>
                      <a:headEnd type="none" w="med" len="med"/>
                      <a:tailEnd type="none" w="med" len="med"/>
                    </a:lnT>
                    <a:lnB w="7620"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99635015"/>
                  </a:ext>
                </a:extLst>
              </a:tr>
            </a:tbl>
          </a:graphicData>
        </a:graphic>
      </p:graphicFrame>
    </p:spTree>
    <p:extLst>
      <p:ext uri="{BB962C8B-B14F-4D97-AF65-F5344CB8AC3E}">
        <p14:creationId xmlns:p14="http://schemas.microsoft.com/office/powerpoint/2010/main" val="44767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Hands-On</a:t>
            </a:r>
            <a:endParaRPr lang="en-US" dirty="0"/>
          </a:p>
        </p:txBody>
      </p:sp>
      <p:sp>
        <p:nvSpPr>
          <p:cNvPr id="3" name="Content Placeholder 2"/>
          <p:cNvSpPr>
            <a:spLocks noGrp="1"/>
          </p:cNvSpPr>
          <p:nvPr>
            <p:ph idx="1"/>
          </p:nvPr>
        </p:nvSpPr>
        <p:spPr/>
        <p:txBody>
          <a:bodyPr/>
          <a:lstStyle/>
          <a:p>
            <a:r>
              <a:rPr lang="en-US" dirty="0" err="1" smtClean="0"/>
              <a:t>Buka</a:t>
            </a:r>
            <a:r>
              <a:rPr lang="en-US" dirty="0" smtClean="0"/>
              <a:t> file “UNP information </a:t>
            </a:r>
            <a:r>
              <a:rPr lang="en-US" dirty="0" err="1" smtClean="0"/>
              <a:t>value.R</a:t>
            </a:r>
            <a:r>
              <a:rPr lang="en-US" dirty="0" smtClean="0"/>
              <a:t>”</a:t>
            </a:r>
            <a:endParaRPr lang="en-US" dirty="0"/>
          </a:p>
        </p:txBody>
      </p:sp>
    </p:spTree>
    <p:extLst>
      <p:ext uri="{BB962C8B-B14F-4D97-AF65-F5344CB8AC3E}">
        <p14:creationId xmlns:p14="http://schemas.microsoft.com/office/powerpoint/2010/main" val="432079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1030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9625"/>
          <a:stretch/>
        </p:blipFill>
        <p:spPr>
          <a:xfrm>
            <a:off x="-4287075" y="0"/>
            <a:ext cx="10058610" cy="6864909"/>
          </a:xfrm>
          <a:prstGeom prst="rect">
            <a:avLst/>
          </a:prstGeom>
        </p:spPr>
      </p:pic>
      <p:sp>
        <p:nvSpPr>
          <p:cNvPr id="6" name="TextBox 5"/>
          <p:cNvSpPr txBox="1"/>
          <p:nvPr/>
        </p:nvSpPr>
        <p:spPr>
          <a:xfrm>
            <a:off x="4857135" y="2812029"/>
            <a:ext cx="7069394" cy="1107996"/>
          </a:xfrm>
          <a:prstGeom prst="rect">
            <a:avLst/>
          </a:prstGeom>
          <a:noFill/>
        </p:spPr>
        <p:txBody>
          <a:bodyPr wrap="square" rtlCol="0">
            <a:spAutoFit/>
          </a:bodyPr>
          <a:lstStyle/>
          <a:p>
            <a:pPr algn="r"/>
            <a:r>
              <a:rPr lang="en-US" sz="6600" dirty="0" err="1" smtClean="0">
                <a:solidFill>
                  <a:schemeClr val="bg1"/>
                </a:solidFill>
                <a:latin typeface="Avenir Next Cyr W04 Demi" panose="020B0703020202020204" pitchFamily="34" charset="0"/>
              </a:rPr>
              <a:t>Pohon</a:t>
            </a:r>
            <a:r>
              <a:rPr lang="en-US" sz="6600" dirty="0" smtClean="0">
                <a:solidFill>
                  <a:schemeClr val="bg1"/>
                </a:solidFill>
                <a:latin typeface="Avenir Next Cyr W04 Demi" panose="020B0703020202020204" pitchFamily="34" charset="0"/>
              </a:rPr>
              <a:t> </a:t>
            </a:r>
            <a:r>
              <a:rPr lang="en-US" sz="6600" dirty="0" err="1" smtClean="0">
                <a:solidFill>
                  <a:schemeClr val="bg1"/>
                </a:solidFill>
                <a:latin typeface="Avenir Next Cyr W04 Demi" panose="020B0703020202020204" pitchFamily="34" charset="0"/>
              </a:rPr>
              <a:t>Klasifikasi</a:t>
            </a:r>
            <a:endParaRPr lang="en-US" sz="6600" dirty="0">
              <a:solidFill>
                <a:schemeClr val="bg1"/>
              </a:solidFill>
              <a:latin typeface="Avenir Next Cyr W04 Demi" panose="020B0703020202020204" pitchFamily="34" charset="0"/>
            </a:endParaRPr>
          </a:p>
        </p:txBody>
      </p:sp>
      <p:sp>
        <p:nvSpPr>
          <p:cNvPr id="7" name="TextBox 6"/>
          <p:cNvSpPr txBox="1"/>
          <p:nvPr/>
        </p:nvSpPr>
        <p:spPr>
          <a:xfrm>
            <a:off x="4857135" y="3529094"/>
            <a:ext cx="7069394" cy="1015663"/>
          </a:xfrm>
          <a:prstGeom prst="rect">
            <a:avLst/>
          </a:prstGeom>
          <a:noFill/>
        </p:spPr>
        <p:txBody>
          <a:bodyPr wrap="square" rtlCol="0">
            <a:spAutoFit/>
          </a:bodyPr>
          <a:lstStyle/>
          <a:p>
            <a:pPr algn="r"/>
            <a:r>
              <a:rPr lang="en-US" sz="6000" dirty="0" smtClean="0">
                <a:solidFill>
                  <a:schemeClr val="bg1"/>
                </a:solidFill>
                <a:latin typeface="Avenir Next Cyr W04 Demi" panose="020B0703020202020204" pitchFamily="34" charset="0"/>
              </a:rPr>
              <a:t>ensemble tree</a:t>
            </a:r>
            <a:endParaRPr lang="en-US" sz="6000" dirty="0">
              <a:solidFill>
                <a:schemeClr val="bg1"/>
              </a:solidFill>
              <a:latin typeface="Avenir Next Cyr W04 Demi" panose="020B0703020202020204" pitchFamily="34" charset="0"/>
            </a:endParaRPr>
          </a:p>
        </p:txBody>
      </p:sp>
      <p:sp>
        <p:nvSpPr>
          <p:cNvPr id="10" name="TextBox 9"/>
          <p:cNvSpPr txBox="1"/>
          <p:nvPr/>
        </p:nvSpPr>
        <p:spPr>
          <a:xfrm rot="20233208">
            <a:off x="5808371" y="3382621"/>
            <a:ext cx="1288026" cy="1015663"/>
          </a:xfrm>
          <a:prstGeom prst="rect">
            <a:avLst/>
          </a:prstGeom>
          <a:noFill/>
        </p:spPr>
        <p:txBody>
          <a:bodyPr wrap="square" rtlCol="0">
            <a:spAutoFit/>
          </a:bodyPr>
          <a:lstStyle/>
          <a:p>
            <a:pPr algn="r"/>
            <a:r>
              <a:rPr lang="en-US" sz="6000" dirty="0" err="1" smtClean="0">
                <a:solidFill>
                  <a:srgbClr val="FFFF00"/>
                </a:solidFill>
                <a:effectLst>
                  <a:glow rad="431800">
                    <a:srgbClr val="040608">
                      <a:alpha val="60000"/>
                    </a:srgbClr>
                  </a:glow>
                </a:effectLst>
                <a:latin typeface="Mistral" panose="03090702030407020403" pitchFamily="66" charset="0"/>
              </a:rPr>
              <a:t>dan</a:t>
            </a:r>
            <a:endParaRPr lang="en-US" sz="6000" dirty="0">
              <a:solidFill>
                <a:srgbClr val="FFFF00"/>
              </a:solidFill>
              <a:effectLst>
                <a:glow rad="431800">
                  <a:srgbClr val="040608">
                    <a:alpha val="60000"/>
                  </a:srgbClr>
                </a:glow>
              </a:effectLst>
              <a:latin typeface="Mistral" panose="03090702030407020403" pitchFamily="66" charset="0"/>
            </a:endParaRPr>
          </a:p>
        </p:txBody>
      </p:sp>
      <p:sp>
        <p:nvSpPr>
          <p:cNvPr id="11" name="Title 1"/>
          <p:cNvSpPr txBox="1">
            <a:spLocks/>
          </p:cNvSpPr>
          <p:nvPr/>
        </p:nvSpPr>
        <p:spPr>
          <a:xfrm>
            <a:off x="4993383" y="5301580"/>
            <a:ext cx="6923314" cy="64873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400" b="1" dirty="0" err="1" smtClean="0">
                <a:solidFill>
                  <a:schemeClr val="bg1">
                    <a:lumMod val="85000"/>
                  </a:schemeClr>
                </a:solidFill>
              </a:rPr>
              <a:t>Departemen</a:t>
            </a:r>
            <a:r>
              <a:rPr lang="en-US" sz="2400" b="1" dirty="0" smtClean="0">
                <a:solidFill>
                  <a:schemeClr val="bg1">
                    <a:lumMod val="85000"/>
                  </a:schemeClr>
                </a:solidFill>
              </a:rPr>
              <a:t> </a:t>
            </a:r>
            <a:r>
              <a:rPr lang="en-US" sz="2400" b="1" dirty="0" err="1" smtClean="0">
                <a:solidFill>
                  <a:schemeClr val="bg1">
                    <a:lumMod val="85000"/>
                  </a:schemeClr>
                </a:solidFill>
              </a:rPr>
              <a:t>Statistika</a:t>
            </a:r>
            <a:endParaRPr lang="en-US" sz="2400" b="1" dirty="0" smtClean="0">
              <a:solidFill>
                <a:schemeClr val="bg1">
                  <a:lumMod val="85000"/>
                </a:schemeClr>
              </a:solidFill>
            </a:endParaRPr>
          </a:p>
          <a:p>
            <a:pPr algn="r"/>
            <a:r>
              <a:rPr lang="en-US" sz="1800" b="1" dirty="0" err="1" smtClean="0">
                <a:solidFill>
                  <a:schemeClr val="bg1">
                    <a:lumMod val="85000"/>
                  </a:schemeClr>
                </a:solidFill>
              </a:rPr>
              <a:t>Fakultas</a:t>
            </a:r>
            <a:r>
              <a:rPr lang="en-US" sz="1800" b="1" dirty="0" smtClean="0">
                <a:solidFill>
                  <a:schemeClr val="bg1">
                    <a:lumMod val="85000"/>
                  </a:schemeClr>
                </a:solidFill>
              </a:rPr>
              <a:t> </a:t>
            </a:r>
            <a:r>
              <a:rPr lang="en-US" sz="1800" b="1" dirty="0" err="1" smtClean="0">
                <a:solidFill>
                  <a:schemeClr val="bg1">
                    <a:lumMod val="85000"/>
                  </a:schemeClr>
                </a:solidFill>
              </a:rPr>
              <a:t>Matematika</a:t>
            </a:r>
            <a:r>
              <a:rPr lang="en-US" sz="1800" b="1" dirty="0" smtClean="0">
                <a:solidFill>
                  <a:schemeClr val="bg1">
                    <a:lumMod val="85000"/>
                  </a:schemeClr>
                </a:solidFill>
              </a:rPr>
              <a:t> </a:t>
            </a:r>
            <a:r>
              <a:rPr lang="en-US" sz="1800" b="1" dirty="0" err="1" smtClean="0">
                <a:solidFill>
                  <a:schemeClr val="bg1">
                    <a:lumMod val="85000"/>
                  </a:schemeClr>
                </a:solidFill>
              </a:rPr>
              <a:t>dan</a:t>
            </a:r>
            <a:r>
              <a:rPr lang="en-US" sz="1800" b="1" dirty="0" smtClean="0">
                <a:solidFill>
                  <a:schemeClr val="bg1">
                    <a:lumMod val="85000"/>
                  </a:schemeClr>
                </a:solidFill>
              </a:rPr>
              <a:t> </a:t>
            </a:r>
            <a:r>
              <a:rPr lang="en-US" sz="1800" b="1" dirty="0" err="1" smtClean="0">
                <a:solidFill>
                  <a:schemeClr val="bg1">
                    <a:lumMod val="85000"/>
                  </a:schemeClr>
                </a:solidFill>
              </a:rPr>
              <a:t>Ilmu</a:t>
            </a:r>
            <a:r>
              <a:rPr lang="en-US" sz="1800" b="1" dirty="0" smtClean="0">
                <a:solidFill>
                  <a:schemeClr val="bg1">
                    <a:lumMod val="85000"/>
                  </a:schemeClr>
                </a:solidFill>
              </a:rPr>
              <a:t> </a:t>
            </a:r>
            <a:r>
              <a:rPr lang="en-US" sz="1800" b="1" dirty="0" err="1" smtClean="0">
                <a:solidFill>
                  <a:schemeClr val="bg1">
                    <a:lumMod val="85000"/>
                  </a:schemeClr>
                </a:solidFill>
              </a:rPr>
              <a:t>Pengetahuan</a:t>
            </a:r>
            <a:r>
              <a:rPr lang="en-US" sz="1800" b="1" dirty="0" smtClean="0">
                <a:solidFill>
                  <a:schemeClr val="bg1">
                    <a:lumMod val="85000"/>
                  </a:schemeClr>
                </a:solidFill>
              </a:rPr>
              <a:t> </a:t>
            </a:r>
            <a:r>
              <a:rPr lang="en-US" sz="1800" b="1" dirty="0" err="1" smtClean="0">
                <a:solidFill>
                  <a:schemeClr val="bg1">
                    <a:lumMod val="85000"/>
                  </a:schemeClr>
                </a:solidFill>
              </a:rPr>
              <a:t>Alam</a:t>
            </a:r>
            <a:endParaRPr lang="en-US" sz="1800" b="1" dirty="0">
              <a:solidFill>
                <a:schemeClr val="bg1">
                  <a:lumMod val="85000"/>
                </a:schemeClr>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1508" y="5945206"/>
            <a:ext cx="2507033" cy="656397"/>
          </a:xfrm>
          <a:prstGeom prst="rect">
            <a:avLst/>
          </a:prstGeom>
        </p:spPr>
      </p:pic>
      <p:sp>
        <p:nvSpPr>
          <p:cNvPr id="13" name="TextBox 12"/>
          <p:cNvSpPr txBox="1"/>
          <p:nvPr/>
        </p:nvSpPr>
        <p:spPr>
          <a:xfrm>
            <a:off x="4847303" y="4346419"/>
            <a:ext cx="7069394" cy="523220"/>
          </a:xfrm>
          <a:prstGeom prst="rect">
            <a:avLst/>
          </a:prstGeom>
          <a:noFill/>
        </p:spPr>
        <p:txBody>
          <a:bodyPr wrap="square" rtlCol="0">
            <a:spAutoFit/>
          </a:bodyPr>
          <a:lstStyle/>
          <a:p>
            <a:pPr algn="r"/>
            <a:r>
              <a:rPr lang="en-US" sz="2800" dirty="0" smtClean="0">
                <a:solidFill>
                  <a:srgbClr val="FFFF00"/>
                </a:solidFill>
                <a:latin typeface="Avenir Next Cyr W04 Demi" panose="020B0703020202020204" pitchFamily="34" charset="0"/>
              </a:rPr>
              <a:t>Bagus Sartono</a:t>
            </a:r>
            <a:endParaRPr lang="en-US" sz="2800" dirty="0">
              <a:solidFill>
                <a:srgbClr val="FFFF00"/>
              </a:solidFill>
              <a:latin typeface="Avenir Next Cyr W04 Demi" panose="020B0703020202020204" pitchFamily="34" charset="0"/>
            </a:endParaRPr>
          </a:p>
        </p:txBody>
      </p:sp>
    </p:spTree>
    <p:extLst>
      <p:ext uri="{BB962C8B-B14F-4D97-AF65-F5344CB8AC3E}">
        <p14:creationId xmlns:p14="http://schemas.microsoft.com/office/powerpoint/2010/main" val="25945415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a:t>
            </a:r>
            <a:endParaRPr lang="en-US" dirty="0"/>
          </a:p>
        </p:txBody>
      </p:sp>
      <p:sp>
        <p:nvSpPr>
          <p:cNvPr id="19" name="Content Placeholder 2"/>
          <p:cNvSpPr>
            <a:spLocks noGrp="1"/>
          </p:cNvSpPr>
          <p:nvPr>
            <p:ph idx="4294967295"/>
          </p:nvPr>
        </p:nvSpPr>
        <p:spPr>
          <a:xfrm>
            <a:off x="2736980" y="2117726"/>
            <a:ext cx="7016620" cy="4525963"/>
          </a:xfrm>
        </p:spPr>
        <p:txBody>
          <a:bodyPr>
            <a:normAutofit/>
          </a:bodyPr>
          <a:lstStyle/>
          <a:p>
            <a:r>
              <a:rPr lang="en-US" sz="2400" dirty="0" err="1"/>
              <a:t>Pengenalan</a:t>
            </a:r>
            <a:r>
              <a:rPr lang="en-US" sz="2400" dirty="0"/>
              <a:t> </a:t>
            </a:r>
            <a:r>
              <a:rPr lang="en-US" sz="2400" dirty="0" err="1"/>
              <a:t>Konsep</a:t>
            </a:r>
            <a:r>
              <a:rPr lang="en-US" sz="2400" dirty="0"/>
              <a:t> Entropy </a:t>
            </a:r>
            <a:r>
              <a:rPr lang="en-US" sz="2400" dirty="0" err="1"/>
              <a:t>dan</a:t>
            </a:r>
            <a:r>
              <a:rPr lang="en-US" sz="2400" dirty="0"/>
              <a:t> Information Gain</a:t>
            </a:r>
          </a:p>
          <a:p>
            <a:r>
              <a:rPr lang="en-US" sz="2400" dirty="0" err="1"/>
              <a:t>Pengenalan</a:t>
            </a:r>
            <a:r>
              <a:rPr lang="en-US" sz="2400" dirty="0"/>
              <a:t> </a:t>
            </a:r>
            <a:r>
              <a:rPr lang="en-US" sz="2400" dirty="0" err="1"/>
              <a:t>Algoritma</a:t>
            </a:r>
            <a:r>
              <a:rPr lang="en-US" sz="2400" dirty="0"/>
              <a:t> </a:t>
            </a:r>
            <a:r>
              <a:rPr lang="en-US" sz="2400" dirty="0" err="1"/>
              <a:t>Dasar</a:t>
            </a:r>
            <a:r>
              <a:rPr lang="en-US" sz="2400" dirty="0"/>
              <a:t> </a:t>
            </a:r>
            <a:r>
              <a:rPr lang="en-US" sz="2400" dirty="0" err="1"/>
              <a:t>Pohon</a:t>
            </a:r>
            <a:r>
              <a:rPr lang="en-US" sz="2400" dirty="0"/>
              <a:t> </a:t>
            </a:r>
            <a:r>
              <a:rPr lang="en-US" sz="2400" dirty="0" err="1"/>
              <a:t>Klasifikasi</a:t>
            </a:r>
            <a:endParaRPr lang="en-US" sz="2400" dirty="0"/>
          </a:p>
          <a:p>
            <a:r>
              <a:rPr lang="en-US" sz="2400" dirty="0" err="1"/>
              <a:t>Pengembangan</a:t>
            </a:r>
            <a:r>
              <a:rPr lang="en-US" sz="2400" dirty="0"/>
              <a:t> </a:t>
            </a:r>
            <a:r>
              <a:rPr lang="en-US" sz="2400" dirty="0" err="1"/>
              <a:t>Lebih</a:t>
            </a:r>
            <a:r>
              <a:rPr lang="en-US" sz="2400" dirty="0"/>
              <a:t> </a:t>
            </a:r>
            <a:r>
              <a:rPr lang="en-US" sz="2400" dirty="0" err="1"/>
              <a:t>Lanjut</a:t>
            </a:r>
            <a:r>
              <a:rPr lang="en-US" sz="2400" dirty="0"/>
              <a:t> </a:t>
            </a:r>
            <a:r>
              <a:rPr lang="en-US" sz="2400" dirty="0" err="1"/>
              <a:t>dari</a:t>
            </a:r>
            <a:r>
              <a:rPr lang="en-US" sz="2400" dirty="0"/>
              <a:t> </a:t>
            </a:r>
            <a:r>
              <a:rPr lang="en-US" sz="2400" dirty="0" err="1"/>
              <a:t>Pohon</a:t>
            </a:r>
            <a:r>
              <a:rPr lang="en-US" sz="2400" dirty="0"/>
              <a:t> </a:t>
            </a:r>
            <a:r>
              <a:rPr lang="en-US" sz="2400" dirty="0" err="1"/>
              <a:t>Klasifikasi</a:t>
            </a:r>
            <a:endParaRPr lang="en-US" sz="2400" dirty="0"/>
          </a:p>
        </p:txBody>
      </p:sp>
    </p:spTree>
    <p:extLst>
      <p:ext uri="{BB962C8B-B14F-4D97-AF65-F5344CB8AC3E}">
        <p14:creationId xmlns:p14="http://schemas.microsoft.com/office/powerpoint/2010/main" val="27643336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Nama Lain</a:t>
            </a:r>
            <a:endParaRPr lang="en-US" dirty="0"/>
          </a:p>
        </p:txBody>
      </p:sp>
      <p:sp>
        <p:nvSpPr>
          <p:cNvPr id="19" name="Content Placeholder 2"/>
          <p:cNvSpPr>
            <a:spLocks noGrp="1"/>
          </p:cNvSpPr>
          <p:nvPr>
            <p:ph idx="4294967295"/>
          </p:nvPr>
        </p:nvSpPr>
        <p:spPr>
          <a:xfrm>
            <a:off x="2824066" y="1867354"/>
            <a:ext cx="6885992" cy="4525963"/>
          </a:xfrm>
        </p:spPr>
        <p:txBody>
          <a:bodyPr>
            <a:normAutofit/>
          </a:bodyPr>
          <a:lstStyle/>
          <a:p>
            <a:r>
              <a:rPr lang="en-US" dirty="0"/>
              <a:t>Classification Tree</a:t>
            </a:r>
          </a:p>
          <a:p>
            <a:endParaRPr lang="en-US" dirty="0"/>
          </a:p>
          <a:p>
            <a:r>
              <a:rPr lang="en-US" dirty="0"/>
              <a:t>Decision Tree</a:t>
            </a:r>
          </a:p>
          <a:p>
            <a:endParaRPr lang="en-US" dirty="0"/>
          </a:p>
          <a:p>
            <a:r>
              <a:rPr lang="en-US" dirty="0"/>
              <a:t>Recursive Partition</a:t>
            </a:r>
          </a:p>
          <a:p>
            <a:endParaRPr lang="en-US" dirty="0"/>
          </a:p>
          <a:p>
            <a:r>
              <a:rPr lang="en-US" dirty="0"/>
              <a:t>Iterative </a:t>
            </a:r>
            <a:r>
              <a:rPr lang="en-US" dirty="0" err="1"/>
              <a:t>Dichotomiser</a:t>
            </a:r>
            <a:endParaRPr lang="en-US" dirty="0"/>
          </a:p>
        </p:txBody>
      </p:sp>
    </p:spTree>
    <p:extLst>
      <p:ext uri="{BB962C8B-B14F-4D97-AF65-F5344CB8AC3E}">
        <p14:creationId xmlns:p14="http://schemas.microsoft.com/office/powerpoint/2010/main" val="38545715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Kegunaan</a:t>
            </a:r>
            <a:endParaRPr lang="en-US" dirty="0"/>
          </a:p>
        </p:txBody>
      </p:sp>
      <p:sp>
        <p:nvSpPr>
          <p:cNvPr id="19" name="Content Placeholder 2"/>
          <p:cNvSpPr>
            <a:spLocks noGrp="1"/>
          </p:cNvSpPr>
          <p:nvPr>
            <p:ph idx="4294967295"/>
          </p:nvPr>
        </p:nvSpPr>
        <p:spPr>
          <a:xfrm>
            <a:off x="1719943" y="1690688"/>
            <a:ext cx="9851571" cy="4525963"/>
          </a:xfrm>
        </p:spPr>
        <p:txBody>
          <a:bodyPr>
            <a:noAutofit/>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a:t>karakteristiknya</a:t>
            </a:r>
            <a:endParaRPr lang="en-US" sz="2400" dirty="0"/>
          </a:p>
          <a:p>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p:txBody>
      </p:sp>
    </p:spTree>
    <p:extLst>
      <p:ext uri="{BB962C8B-B14F-4D97-AF65-F5344CB8AC3E}">
        <p14:creationId xmlns:p14="http://schemas.microsoft.com/office/powerpoint/2010/main" val="36314116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err="1"/>
              <a:t>Metode</a:t>
            </a:r>
            <a:r>
              <a:rPr lang="en-US" sz="4000" b="1" dirty="0"/>
              <a:t> Lain yang </a:t>
            </a:r>
            <a:r>
              <a:rPr lang="en-US" sz="4000" b="1" dirty="0" err="1"/>
              <a:t>Setara</a:t>
            </a:r>
            <a:r>
              <a:rPr lang="en-US" sz="4000" b="1" dirty="0"/>
              <a:t> </a:t>
            </a:r>
            <a:r>
              <a:rPr lang="en-US" sz="4000" b="1" dirty="0" err="1"/>
              <a:t>Kegunaannya</a:t>
            </a:r>
            <a:endParaRPr lang="en-US" sz="4000" b="1" dirty="0"/>
          </a:p>
        </p:txBody>
      </p:sp>
      <p:sp>
        <p:nvSpPr>
          <p:cNvPr id="19" name="Content Placeholder 2"/>
          <p:cNvSpPr>
            <a:spLocks noGrp="1"/>
          </p:cNvSpPr>
          <p:nvPr>
            <p:ph idx="4294967295"/>
          </p:nvPr>
        </p:nvSpPr>
        <p:spPr>
          <a:xfrm>
            <a:off x="2764971" y="1594304"/>
            <a:ext cx="6988629" cy="4525963"/>
          </a:xfrm>
        </p:spPr>
        <p:txBody>
          <a:bodyPr>
            <a:noAutofit/>
          </a:bodyPr>
          <a:lstStyle/>
          <a:p>
            <a:r>
              <a:rPr lang="en-US" sz="2400" dirty="0" err="1"/>
              <a:t>Regresi</a:t>
            </a:r>
            <a:r>
              <a:rPr lang="en-US" sz="2400" dirty="0"/>
              <a:t> </a:t>
            </a:r>
            <a:r>
              <a:rPr lang="en-US" sz="2400" dirty="0" err="1"/>
              <a:t>Logistik</a:t>
            </a:r>
            <a:endParaRPr lang="en-US" sz="2400" dirty="0"/>
          </a:p>
          <a:p>
            <a:endParaRPr lang="en-US" sz="2400" dirty="0"/>
          </a:p>
          <a:p>
            <a:r>
              <a:rPr lang="en-US" sz="2400" dirty="0"/>
              <a:t>Discriminant Analysis</a:t>
            </a:r>
          </a:p>
          <a:p>
            <a:endParaRPr lang="en-US" sz="2400" dirty="0"/>
          </a:p>
          <a:p>
            <a:r>
              <a:rPr lang="en-US" sz="2400" dirty="0"/>
              <a:t>Support Vector Machine</a:t>
            </a:r>
          </a:p>
          <a:p>
            <a:endParaRPr lang="en-US" sz="2400" dirty="0"/>
          </a:p>
          <a:p>
            <a:r>
              <a:rPr lang="en-US" sz="2400" dirty="0"/>
              <a:t>Bayesian Classifier</a:t>
            </a:r>
          </a:p>
          <a:p>
            <a:endParaRPr lang="en-US" sz="2400" dirty="0"/>
          </a:p>
          <a:p>
            <a:r>
              <a:rPr lang="en-US" sz="2400" dirty="0"/>
              <a:t>Neural Network</a:t>
            </a:r>
          </a:p>
          <a:p>
            <a:endParaRPr lang="en-US" sz="2400" dirty="0"/>
          </a:p>
          <a:p>
            <a:r>
              <a:rPr lang="en-US" sz="2400" dirty="0" err="1"/>
              <a:t>dll</a:t>
            </a:r>
            <a:endParaRPr lang="en-US" sz="2400" dirty="0"/>
          </a:p>
        </p:txBody>
      </p:sp>
    </p:spTree>
    <p:extLst>
      <p:ext uri="{BB962C8B-B14F-4D97-AF65-F5344CB8AC3E}">
        <p14:creationId xmlns:p14="http://schemas.microsoft.com/office/powerpoint/2010/main" val="93996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210439" y="16906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Rumah</a:t>
            </a:r>
            <a:r>
              <a:rPr lang="en-US" sz="1400" dirty="0"/>
              <a:t> </a:t>
            </a:r>
            <a:r>
              <a:rPr lang="en-US" sz="1400" dirty="0" err="1"/>
              <a:t>Milik</a:t>
            </a:r>
            <a:r>
              <a:rPr lang="en-US" sz="1400" dirty="0"/>
              <a:t> </a:t>
            </a:r>
            <a:r>
              <a:rPr lang="en-US" sz="1400" dirty="0" err="1"/>
              <a:t>Sendiri</a:t>
            </a:r>
            <a:endParaRPr lang="en-US" sz="1400" dirty="0"/>
          </a:p>
        </p:txBody>
      </p:sp>
      <p:sp>
        <p:nvSpPr>
          <p:cNvPr id="6" name="Rounded Rectangle 5"/>
          <p:cNvSpPr/>
          <p:nvPr/>
        </p:nvSpPr>
        <p:spPr>
          <a:xfrm>
            <a:off x="3105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5391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Penghasilan</a:t>
            </a:r>
            <a:r>
              <a:rPr lang="en-US" sz="1400" dirty="0"/>
              <a:t> Per </a:t>
            </a:r>
            <a:r>
              <a:rPr lang="en-US" sz="1400" dirty="0" err="1"/>
              <a:t>Bulan</a:t>
            </a:r>
            <a:endParaRPr lang="en-US" sz="1400" dirty="0"/>
          </a:p>
        </p:txBody>
      </p:sp>
      <p:cxnSp>
        <p:nvCxnSpPr>
          <p:cNvPr id="9" name="Straight Connector 8"/>
          <p:cNvCxnSpPr>
            <a:stCxn id="5" idx="2"/>
            <a:endCxn id="6" idx="0"/>
          </p:cNvCxnSpPr>
          <p:nvPr/>
        </p:nvCxnSpPr>
        <p:spPr>
          <a:xfrm rot="5400000">
            <a:off x="4115189" y="1976439"/>
            <a:ext cx="4572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2"/>
            <a:endCxn id="7" idx="0"/>
          </p:cNvCxnSpPr>
          <p:nvPr/>
        </p:nvCxnSpPr>
        <p:spPr>
          <a:xfrm rot="16200000" flipH="1">
            <a:off x="5258189" y="1938339"/>
            <a:ext cx="457200" cy="11811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38939" y="2376490"/>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5772539" y="2376490"/>
            <a:ext cx="762000" cy="276999"/>
          </a:xfrm>
          <a:prstGeom prst="rect">
            <a:avLst/>
          </a:prstGeom>
          <a:noFill/>
        </p:spPr>
        <p:txBody>
          <a:bodyPr wrap="square" rtlCol="0">
            <a:spAutoFit/>
          </a:bodyPr>
          <a:lstStyle/>
          <a:p>
            <a:r>
              <a:rPr lang="en-US" sz="1200"/>
              <a:t>Ya</a:t>
            </a:r>
          </a:p>
        </p:txBody>
      </p:sp>
      <p:sp>
        <p:nvSpPr>
          <p:cNvPr id="14" name="Oval 13"/>
          <p:cNvSpPr/>
          <p:nvPr/>
        </p:nvSpPr>
        <p:spPr>
          <a:xfrm>
            <a:off x="5162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6153539" y="40147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5448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6" idx="0"/>
          </p:cNvCxnSpPr>
          <p:nvPr/>
        </p:nvCxnSpPr>
        <p:spPr>
          <a:xfrm rot="16200000" flipH="1">
            <a:off x="6134489" y="3309939"/>
            <a:ext cx="6477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15339" y="3519490"/>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6382139" y="3519490"/>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924939" y="52720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7144139" y="52720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62106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2"/>
            <a:endCxn id="25" idx="0"/>
          </p:cNvCxnSpPr>
          <p:nvPr/>
        </p:nvCxnSpPr>
        <p:spPr>
          <a:xfrm rot="16200000" flipH="1">
            <a:off x="68202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48739" y="4814890"/>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7144139" y="4814890"/>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2876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4096139" y="40147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3162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 idx="2"/>
            <a:endCxn id="35" idx="0"/>
          </p:cNvCxnSpPr>
          <p:nvPr/>
        </p:nvCxnSpPr>
        <p:spPr>
          <a:xfrm rot="16200000" flipH="1">
            <a:off x="37722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76939" y="3519490"/>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4096139" y="3519490"/>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normAutofit/>
          </a:bodyPr>
          <a:lstStyle/>
          <a:p>
            <a:r>
              <a:rPr lang="en-US" sz="4000" dirty="0" err="1"/>
              <a:t>Ilustrasi</a:t>
            </a:r>
            <a:r>
              <a:rPr lang="en-US" sz="4000" dirty="0"/>
              <a:t> </a:t>
            </a:r>
            <a:r>
              <a:rPr lang="en-US" sz="4000" dirty="0" err="1"/>
              <a:t>penggunaan</a:t>
            </a:r>
            <a:r>
              <a:rPr lang="en-US" sz="4000" dirty="0"/>
              <a:t> </a:t>
            </a:r>
            <a:r>
              <a:rPr lang="en-US" sz="4000" dirty="0" err="1"/>
              <a:t>pohon</a:t>
            </a:r>
            <a:r>
              <a:rPr lang="en-US" sz="4000" dirty="0"/>
              <a:t> </a:t>
            </a:r>
            <a:r>
              <a:rPr lang="en-US" sz="4000" dirty="0" err="1"/>
              <a:t>klasifikasi</a:t>
            </a:r>
            <a:endParaRPr lang="en-US" sz="4000" dirty="0"/>
          </a:p>
        </p:txBody>
      </p:sp>
    </p:spTree>
    <p:extLst>
      <p:ext uri="{BB962C8B-B14F-4D97-AF65-F5344CB8AC3E}">
        <p14:creationId xmlns:p14="http://schemas.microsoft.com/office/powerpoint/2010/main" val="3306604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Pemodelan</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Prediktif</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46804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dirty="0" err="1"/>
              <a:t>Rumah</a:t>
            </a:r>
            <a:r>
              <a:rPr lang="en-US" sz="2000" dirty="0"/>
              <a:t> </a:t>
            </a:r>
            <a:r>
              <a:rPr lang="en-US" sz="2000" dirty="0" err="1"/>
              <a:t>Sendiri</a:t>
            </a:r>
            <a:endParaRPr lang="en-US" sz="2000" dirty="0"/>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36" name="Rounded Rectangle 35"/>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38" name="Rounded Rectangle 37"/>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43" name="Rounded Rectangle 42"/>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44" name="Straight Connector 43"/>
          <p:cNvCxnSpPr>
            <a:stCxn id="36" idx="2"/>
            <a:endCxn id="38"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p:cNvCxnSpPr>
            <a:stCxn id="36" idx="2"/>
            <a:endCxn id="43" idx="0"/>
          </p:cNvCxnSpPr>
          <p:nvPr/>
        </p:nvCxnSpPr>
        <p:spPr>
          <a:xfrm rot="16200000" flipH="1">
            <a:off x="4362450" y="2457450"/>
            <a:ext cx="457200" cy="1181100"/>
          </a:xfrm>
          <a:prstGeom prst="line">
            <a:avLst/>
          </a:prstGeom>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47" name="TextBox 46"/>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48" name="Oval 47"/>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49" name="Rounded Rectangle 48"/>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50" name="Straight Connector 49"/>
          <p:cNvCxnSpPr>
            <a:stCxn id="43" idx="2"/>
            <a:endCxn id="48"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p:cNvCxnSpPr>
            <a:stCxn id="43" idx="2"/>
            <a:endCxn id="49"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52" name="TextBox 51"/>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53" name="TextBox 52"/>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54" name="Oval 5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55" name="Oval 5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56" name="Straight Connector 55"/>
          <p:cNvCxnSpPr>
            <a:stCxn id="49" idx="2"/>
            <a:endCxn id="5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p:cNvCxnSpPr>
            <a:stCxn id="49" idx="2"/>
            <a:endCxn id="5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59" name="TextBox 58"/>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60" name="Oval 59"/>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61" name="Oval 60"/>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62" name="Straight Connector 61"/>
          <p:cNvCxnSpPr>
            <a:stCxn id="38" idx="2"/>
            <a:endCxn id="60"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p:cNvCxnSpPr>
            <a:stCxn id="38" idx="2"/>
            <a:endCxn id="61"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64" name="TextBox 63"/>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65" name="TextBox 64"/>
          <p:cNvSpPr txBox="1"/>
          <p:nvPr/>
        </p:nvSpPr>
        <p:spPr>
          <a:xfrm>
            <a:off x="3200400" y="4038601"/>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243046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373922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1732345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97365966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r="50829"/>
          <a:stretch>
            <a:fillRect/>
          </a:stretch>
        </p:blipFill>
        <p:spPr bwMode="auto">
          <a:xfrm>
            <a:off x="7391400" y="3962401"/>
            <a:ext cx="1447800" cy="1581151"/>
          </a:xfrm>
          <a:prstGeom prst="rect">
            <a:avLst/>
          </a:prstGeom>
          <a:noFill/>
          <a:effectLst>
            <a:glow rad="228600">
              <a:schemeClr val="accent5">
                <a:satMod val="175000"/>
                <a:alpha val="40000"/>
              </a:schemeClr>
            </a:glow>
          </a:effec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386620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1</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a:t>Entropy dan Information Gain</a:t>
            </a:r>
            <a:endParaRPr lang="en-US" sz="3600" b="1" dirty="0"/>
          </a:p>
        </p:txBody>
      </p:sp>
    </p:spTree>
    <p:extLst>
      <p:ext uri="{BB962C8B-B14F-4D97-AF65-F5344CB8AC3E}">
        <p14:creationId xmlns:p14="http://schemas.microsoft.com/office/powerpoint/2010/main" val="29592924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berisi individu-individu dengan dua kelas yaitu kelas YES dan NO, dengan proporsi yang YES sebesar </a:t>
            </a:r>
            <a:r>
              <a:rPr lang="en-US" sz="2400" i="1"/>
              <a:t>p</a:t>
            </a:r>
            <a:r>
              <a:rPr lang="en-US" sz="2400"/>
              <a:t>, dan tentusaja (1 – </a:t>
            </a:r>
            <a:r>
              <a:rPr lang="en-US" sz="2400" i="1"/>
              <a:t>p</a:t>
            </a:r>
            <a:r>
              <a:rPr lang="en-US" sz="2400"/>
              <a:t>) lainnya tergolong kelas NO.</a:t>
            </a:r>
          </a:p>
          <a:p>
            <a:endParaRPr lang="en-US" sz="2400"/>
          </a:p>
          <a:p>
            <a:r>
              <a:rPr lang="en-US" sz="2400"/>
              <a:t>Entropi dari gugus data tersebut adalah</a:t>
            </a:r>
          </a:p>
          <a:p>
            <a:pPr>
              <a:buNone/>
            </a:pPr>
            <a:r>
              <a:rPr lang="en-US" sz="2400"/>
              <a:t>	E(D) = –</a:t>
            </a:r>
            <a:r>
              <a:rPr lang="en-US" sz="2400" i="1"/>
              <a:t>p</a:t>
            </a:r>
            <a:r>
              <a:rPr lang="en-US" sz="2400"/>
              <a:t> log</a:t>
            </a:r>
            <a:r>
              <a:rPr lang="en-US" sz="2400" baseline="-25000"/>
              <a:t>2</a:t>
            </a:r>
            <a:r>
              <a:rPr lang="en-US" sz="2400"/>
              <a:t>(</a:t>
            </a:r>
            <a:r>
              <a:rPr lang="en-US" sz="2400" i="1"/>
              <a:t>p</a:t>
            </a:r>
            <a:r>
              <a:rPr lang="en-US" sz="2400"/>
              <a:t>) – (1–</a:t>
            </a:r>
            <a:r>
              <a:rPr lang="en-US" sz="2400" i="1"/>
              <a:t>p</a:t>
            </a:r>
            <a:r>
              <a:rPr lang="en-US" sz="2400"/>
              <a:t>) log</a:t>
            </a:r>
            <a:r>
              <a:rPr lang="en-US" sz="2400" baseline="-25000"/>
              <a:t>2</a:t>
            </a:r>
            <a:r>
              <a:rPr lang="en-US" sz="2400"/>
              <a:t>(1–</a:t>
            </a:r>
            <a:r>
              <a:rPr lang="en-US" sz="2400" i="1"/>
              <a:t>p</a:t>
            </a:r>
            <a:r>
              <a:rPr lang="en-US" sz="2400"/>
              <a:t>)</a:t>
            </a:r>
          </a:p>
          <a:p>
            <a:pPr>
              <a:buNone/>
            </a:pPr>
            <a:endParaRPr lang="en-US" sz="2400"/>
          </a:p>
          <a:p>
            <a:r>
              <a:rPr lang="en-US" sz="2400"/>
              <a:t>Gugus data yang seluruh amatannya dari kelas YES akan memiliki E(D) = 0</a:t>
            </a:r>
          </a:p>
          <a:p>
            <a:r>
              <a:rPr lang="en-US" sz="2400"/>
              <a:t>Gugus data yang seluruh amatannya dari kelas NO juga akan memiliki E(D) = 0</a:t>
            </a:r>
          </a:p>
          <a:p>
            <a:r>
              <a:rPr lang="en-US" sz="2400"/>
              <a:t>Entropi ini adalah ukuran kehomogenan data (impurity)</a:t>
            </a:r>
          </a:p>
        </p:txBody>
      </p:sp>
    </p:spTree>
    <p:extLst>
      <p:ext uri="{BB962C8B-B14F-4D97-AF65-F5344CB8AC3E}">
        <p14:creationId xmlns:p14="http://schemas.microsoft.com/office/powerpoint/2010/main" val="18260044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grpSp>
        <p:nvGrpSpPr>
          <p:cNvPr id="12" name="Group 3"/>
          <p:cNvGrpSpPr>
            <a:grpSpLocks/>
          </p:cNvGrpSpPr>
          <p:nvPr/>
        </p:nvGrpSpPr>
        <p:grpSpPr bwMode="auto">
          <a:xfrm>
            <a:off x="2495600" y="2492896"/>
            <a:ext cx="2103120" cy="2103120"/>
            <a:chOff x="288" y="1824"/>
            <a:chExt cx="1344" cy="1200"/>
          </a:xfrm>
        </p:grpSpPr>
        <p:sp>
          <p:nvSpPr>
            <p:cNvPr id="13"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1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3"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13"/>
            <p:cNvGrpSpPr>
              <a:grpSpLocks/>
            </p:cNvGrpSpPr>
            <p:nvPr/>
          </p:nvGrpSpPr>
          <p:grpSpPr bwMode="auto">
            <a:xfrm>
              <a:off x="624" y="1872"/>
              <a:ext cx="144" cy="144"/>
              <a:chOff x="2880" y="2160"/>
              <a:chExt cx="192" cy="192"/>
            </a:xfrm>
          </p:grpSpPr>
          <p:sp>
            <p:nvSpPr>
              <p:cNvPr id="74"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5"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0"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1"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32" name="Group 18"/>
            <p:cNvGrpSpPr>
              <a:grpSpLocks/>
            </p:cNvGrpSpPr>
            <p:nvPr/>
          </p:nvGrpSpPr>
          <p:grpSpPr bwMode="auto">
            <a:xfrm>
              <a:off x="816" y="2160"/>
              <a:ext cx="144" cy="144"/>
              <a:chOff x="2880" y="2160"/>
              <a:chExt cx="192" cy="192"/>
            </a:xfrm>
          </p:grpSpPr>
          <p:sp>
            <p:nvSpPr>
              <p:cNvPr id="72"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3"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21"/>
            <p:cNvGrpSpPr>
              <a:grpSpLocks/>
            </p:cNvGrpSpPr>
            <p:nvPr/>
          </p:nvGrpSpPr>
          <p:grpSpPr bwMode="auto">
            <a:xfrm>
              <a:off x="816" y="2640"/>
              <a:ext cx="144" cy="144"/>
              <a:chOff x="2880" y="2160"/>
              <a:chExt cx="192" cy="192"/>
            </a:xfrm>
          </p:grpSpPr>
          <p:sp>
            <p:nvSpPr>
              <p:cNvPr id="70"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1"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24"/>
            <p:cNvGrpSpPr>
              <a:grpSpLocks/>
            </p:cNvGrpSpPr>
            <p:nvPr/>
          </p:nvGrpSpPr>
          <p:grpSpPr bwMode="auto">
            <a:xfrm>
              <a:off x="1200" y="2064"/>
              <a:ext cx="144" cy="144"/>
              <a:chOff x="2880" y="2160"/>
              <a:chExt cx="192" cy="192"/>
            </a:xfrm>
          </p:grpSpPr>
          <p:sp>
            <p:nvSpPr>
              <p:cNvPr id="68"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9"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27"/>
            <p:cNvGrpSpPr>
              <a:grpSpLocks/>
            </p:cNvGrpSpPr>
            <p:nvPr/>
          </p:nvGrpSpPr>
          <p:grpSpPr bwMode="auto">
            <a:xfrm>
              <a:off x="336" y="2208"/>
              <a:ext cx="144" cy="144"/>
              <a:chOff x="2880" y="2160"/>
              <a:chExt cx="192" cy="192"/>
            </a:xfrm>
          </p:grpSpPr>
          <p:sp>
            <p:nvSpPr>
              <p:cNvPr id="66"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7"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6"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7"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8"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9"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0"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1"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42" name="Group 36"/>
            <p:cNvGrpSpPr>
              <a:grpSpLocks/>
            </p:cNvGrpSpPr>
            <p:nvPr/>
          </p:nvGrpSpPr>
          <p:grpSpPr bwMode="auto">
            <a:xfrm>
              <a:off x="1008" y="2736"/>
              <a:ext cx="144" cy="144"/>
              <a:chOff x="2880" y="2160"/>
              <a:chExt cx="192" cy="192"/>
            </a:xfrm>
          </p:grpSpPr>
          <p:sp>
            <p:nvSpPr>
              <p:cNvPr id="64"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5"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3" name="Group 39"/>
            <p:cNvGrpSpPr>
              <a:grpSpLocks/>
            </p:cNvGrpSpPr>
            <p:nvPr/>
          </p:nvGrpSpPr>
          <p:grpSpPr bwMode="auto">
            <a:xfrm>
              <a:off x="720" y="2832"/>
              <a:ext cx="144" cy="144"/>
              <a:chOff x="2880" y="2160"/>
              <a:chExt cx="192" cy="192"/>
            </a:xfrm>
          </p:grpSpPr>
          <p:sp>
            <p:nvSpPr>
              <p:cNvPr id="62"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3"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4" name="Group 42"/>
            <p:cNvGrpSpPr>
              <a:grpSpLocks/>
            </p:cNvGrpSpPr>
            <p:nvPr/>
          </p:nvGrpSpPr>
          <p:grpSpPr bwMode="auto">
            <a:xfrm>
              <a:off x="1296" y="2688"/>
              <a:ext cx="144" cy="144"/>
              <a:chOff x="2880" y="2160"/>
              <a:chExt cx="192" cy="192"/>
            </a:xfrm>
          </p:grpSpPr>
          <p:sp>
            <p:nvSpPr>
              <p:cNvPr id="60"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1"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5" name="Group 45"/>
            <p:cNvGrpSpPr>
              <a:grpSpLocks/>
            </p:cNvGrpSpPr>
            <p:nvPr/>
          </p:nvGrpSpPr>
          <p:grpSpPr bwMode="auto">
            <a:xfrm>
              <a:off x="864" y="2400"/>
              <a:ext cx="144" cy="144"/>
              <a:chOff x="2880" y="2160"/>
              <a:chExt cx="192" cy="192"/>
            </a:xfrm>
          </p:grpSpPr>
          <p:sp>
            <p:nvSpPr>
              <p:cNvPr id="58"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9"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6" name="Group 48"/>
            <p:cNvGrpSpPr>
              <a:grpSpLocks/>
            </p:cNvGrpSpPr>
            <p:nvPr/>
          </p:nvGrpSpPr>
          <p:grpSpPr bwMode="auto">
            <a:xfrm>
              <a:off x="1104" y="2592"/>
              <a:ext cx="144" cy="144"/>
              <a:chOff x="2880" y="2160"/>
              <a:chExt cx="192" cy="192"/>
            </a:xfrm>
          </p:grpSpPr>
          <p:sp>
            <p:nvSpPr>
              <p:cNvPr id="56"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7"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7" name="Group 51"/>
            <p:cNvGrpSpPr>
              <a:grpSpLocks/>
            </p:cNvGrpSpPr>
            <p:nvPr/>
          </p:nvGrpSpPr>
          <p:grpSpPr bwMode="auto">
            <a:xfrm>
              <a:off x="1152" y="2832"/>
              <a:ext cx="144" cy="144"/>
              <a:chOff x="2880" y="2160"/>
              <a:chExt cx="192" cy="192"/>
            </a:xfrm>
          </p:grpSpPr>
          <p:sp>
            <p:nvSpPr>
              <p:cNvPr id="54"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5"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8" name="Group 54"/>
            <p:cNvGrpSpPr>
              <a:grpSpLocks/>
            </p:cNvGrpSpPr>
            <p:nvPr/>
          </p:nvGrpSpPr>
          <p:grpSpPr bwMode="auto">
            <a:xfrm>
              <a:off x="1296" y="2208"/>
              <a:ext cx="144" cy="144"/>
              <a:chOff x="2880" y="2160"/>
              <a:chExt cx="192" cy="192"/>
            </a:xfrm>
          </p:grpSpPr>
          <p:sp>
            <p:nvSpPr>
              <p:cNvPr id="52"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3"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9" name="Group 57"/>
            <p:cNvGrpSpPr>
              <a:grpSpLocks/>
            </p:cNvGrpSpPr>
            <p:nvPr/>
          </p:nvGrpSpPr>
          <p:grpSpPr bwMode="auto">
            <a:xfrm>
              <a:off x="1440" y="2352"/>
              <a:ext cx="144" cy="144"/>
              <a:chOff x="2880" y="2160"/>
              <a:chExt cx="192" cy="192"/>
            </a:xfrm>
          </p:grpSpPr>
          <p:sp>
            <p:nvSpPr>
              <p:cNvPr id="50"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1"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76" name="Text Box 60"/>
          <p:cNvSpPr txBox="1">
            <a:spLocks noChangeArrowheads="1"/>
          </p:cNvSpPr>
          <p:nvPr/>
        </p:nvSpPr>
        <p:spPr bwMode="auto">
          <a:xfrm>
            <a:off x="2495600" y="1916832"/>
            <a:ext cx="18754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77" name="Text Box 61"/>
          <p:cNvSpPr txBox="1">
            <a:spLocks noChangeArrowheads="1"/>
          </p:cNvSpPr>
          <p:nvPr/>
        </p:nvSpPr>
        <p:spPr bwMode="auto">
          <a:xfrm>
            <a:off x="5591945" y="1916832"/>
            <a:ext cx="1371529"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78" name="Group 62"/>
          <p:cNvGrpSpPr>
            <a:grpSpLocks/>
          </p:cNvGrpSpPr>
          <p:nvPr/>
        </p:nvGrpSpPr>
        <p:grpSpPr bwMode="auto">
          <a:xfrm>
            <a:off x="7924800" y="2492896"/>
            <a:ext cx="2103120" cy="2103120"/>
            <a:chOff x="4032" y="1968"/>
            <a:chExt cx="1152" cy="1104"/>
          </a:xfrm>
        </p:grpSpPr>
        <p:sp>
          <p:nvSpPr>
            <p:cNvPr id="79"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0"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1"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3"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92"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93" name="Group 77"/>
          <p:cNvGrpSpPr>
            <a:grpSpLocks/>
          </p:cNvGrpSpPr>
          <p:nvPr/>
        </p:nvGrpSpPr>
        <p:grpSpPr bwMode="auto">
          <a:xfrm>
            <a:off x="5210200" y="2492896"/>
            <a:ext cx="2103120" cy="2103120"/>
            <a:chOff x="2352" y="1920"/>
            <a:chExt cx="1152" cy="1104"/>
          </a:xfrm>
        </p:grpSpPr>
        <p:sp>
          <p:nvSpPr>
            <p:cNvPr id="94"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5"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96"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7"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8"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9"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0"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1"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2"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3"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4"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5"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6"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07" name="Group 91"/>
            <p:cNvGrpSpPr>
              <a:grpSpLocks/>
            </p:cNvGrpSpPr>
            <p:nvPr/>
          </p:nvGrpSpPr>
          <p:grpSpPr bwMode="auto">
            <a:xfrm>
              <a:off x="2880" y="2544"/>
              <a:ext cx="144" cy="144"/>
              <a:chOff x="2880" y="2160"/>
              <a:chExt cx="192" cy="192"/>
            </a:xfrm>
          </p:grpSpPr>
          <p:sp>
            <p:nvSpPr>
              <p:cNvPr id="111"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2"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108" name="Group 94"/>
            <p:cNvGrpSpPr>
              <a:grpSpLocks/>
            </p:cNvGrpSpPr>
            <p:nvPr/>
          </p:nvGrpSpPr>
          <p:grpSpPr bwMode="auto">
            <a:xfrm>
              <a:off x="2976" y="2736"/>
              <a:ext cx="144" cy="144"/>
              <a:chOff x="2880" y="2160"/>
              <a:chExt cx="192" cy="192"/>
            </a:xfrm>
          </p:grpSpPr>
          <p:sp>
            <p:nvSpPr>
              <p:cNvPr id="109"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0"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231096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anim calcmode="lin" valueType="num">
                                      <p:cBhvr>
                                        <p:cTn id="8" dur="1000" fill="hold"/>
                                        <p:tgtEl>
                                          <p:spTgt spid="76"/>
                                        </p:tgtEl>
                                        <p:attrNameLst>
                                          <p:attrName>ppt_x</p:attrName>
                                        </p:attrNameLst>
                                      </p:cBhvr>
                                      <p:tavLst>
                                        <p:tav tm="0">
                                          <p:val>
                                            <p:strVal val="#ppt_x"/>
                                          </p:val>
                                        </p:tav>
                                        <p:tav tm="100000">
                                          <p:val>
                                            <p:strVal val="#ppt_x"/>
                                          </p:val>
                                        </p:tav>
                                      </p:tavLst>
                                    </p:anim>
                                    <p:anim calcmode="lin" valueType="num">
                                      <p:cBhvr>
                                        <p:cTn id="9" dur="1000" fill="hold"/>
                                        <p:tgtEl>
                                          <p:spTgt spid="7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anim calcmode="lin" valueType="num">
                                      <p:cBhvr>
                                        <p:cTn id="20" dur="1000" fill="hold"/>
                                        <p:tgtEl>
                                          <p:spTgt spid="77"/>
                                        </p:tgtEl>
                                        <p:attrNameLst>
                                          <p:attrName>ppt_x</p:attrName>
                                        </p:attrNameLst>
                                      </p:cBhvr>
                                      <p:tavLst>
                                        <p:tav tm="0">
                                          <p:val>
                                            <p:strVal val="#ppt_x"/>
                                          </p:val>
                                        </p:tav>
                                        <p:tav tm="100000">
                                          <p:val>
                                            <p:strVal val="#ppt_x"/>
                                          </p:val>
                                        </p:tav>
                                      </p:tavLst>
                                    </p:anim>
                                    <p:anim calcmode="lin" valueType="num">
                                      <p:cBhvr>
                                        <p:cTn id="21" dur="1000" fill="hold"/>
                                        <p:tgtEl>
                                          <p:spTgt spid="7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1000"/>
                                        <p:tgtEl>
                                          <p:spTgt spid="93"/>
                                        </p:tgtEl>
                                      </p:cBhvr>
                                    </p:animEffect>
                                    <p:anim calcmode="lin" valueType="num">
                                      <p:cBhvr>
                                        <p:cTn id="25" dur="1000" fill="hold"/>
                                        <p:tgtEl>
                                          <p:spTgt spid="93"/>
                                        </p:tgtEl>
                                        <p:attrNameLst>
                                          <p:attrName>ppt_x</p:attrName>
                                        </p:attrNameLst>
                                      </p:cBhvr>
                                      <p:tavLst>
                                        <p:tav tm="0">
                                          <p:val>
                                            <p:strVal val="#ppt_x"/>
                                          </p:val>
                                        </p:tav>
                                        <p:tav tm="100000">
                                          <p:val>
                                            <p:strVal val="#ppt_x"/>
                                          </p:val>
                                        </p:tav>
                                      </p:tavLst>
                                    </p:anim>
                                    <p:anim calcmode="lin" valueType="num">
                                      <p:cBhvr>
                                        <p:cTn id="26"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1000"/>
                                        <p:tgtEl>
                                          <p:spTgt spid="92"/>
                                        </p:tgtEl>
                                      </p:cBhvr>
                                    </p:animEffect>
                                    <p:anim calcmode="lin" valueType="num">
                                      <p:cBhvr>
                                        <p:cTn id="32" dur="1000" fill="hold"/>
                                        <p:tgtEl>
                                          <p:spTgt spid="92"/>
                                        </p:tgtEl>
                                        <p:attrNameLst>
                                          <p:attrName>ppt_x</p:attrName>
                                        </p:attrNameLst>
                                      </p:cBhvr>
                                      <p:tavLst>
                                        <p:tav tm="0">
                                          <p:val>
                                            <p:strVal val="#ppt_x"/>
                                          </p:val>
                                        </p:tav>
                                        <p:tav tm="100000">
                                          <p:val>
                                            <p:strVal val="#ppt_x"/>
                                          </p:val>
                                        </p:tav>
                                      </p:tavLst>
                                    </p:anim>
                                    <p:anim calcmode="lin" valueType="num">
                                      <p:cBhvr>
                                        <p:cTn id="33" dur="1000" fill="hold"/>
                                        <p:tgtEl>
                                          <p:spTgt spid="92"/>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1000"/>
                                        <p:tgtEl>
                                          <p:spTgt spid="78"/>
                                        </p:tgtEl>
                                      </p:cBhvr>
                                    </p:animEffect>
                                    <p:anim calcmode="lin" valueType="num">
                                      <p:cBhvr>
                                        <p:cTn id="37" dur="1000" fill="hold"/>
                                        <p:tgtEl>
                                          <p:spTgt spid="78"/>
                                        </p:tgtEl>
                                        <p:attrNameLst>
                                          <p:attrName>ppt_x</p:attrName>
                                        </p:attrNameLst>
                                      </p:cBhvr>
                                      <p:tavLst>
                                        <p:tav tm="0">
                                          <p:val>
                                            <p:strVal val="#ppt_x"/>
                                          </p:val>
                                        </p:tav>
                                        <p:tav tm="100000">
                                          <p:val>
                                            <p:strVal val="#ppt_x"/>
                                          </p:val>
                                        </p:tav>
                                      </p:tavLst>
                                    </p:anim>
                                    <p:anim calcmode="lin" valueType="num">
                                      <p:cBhvr>
                                        <p:cTn id="38"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9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dibagi menjadi beberapa kelompok, misalnya D</a:t>
            </a:r>
            <a:r>
              <a:rPr lang="en-US" sz="2400" baseline="-25000"/>
              <a:t>1</a:t>
            </a:r>
            <a:r>
              <a:rPr lang="en-US" sz="2400"/>
              <a:t>, D</a:t>
            </a:r>
            <a:r>
              <a:rPr lang="en-US" sz="2400" baseline="-25000"/>
              <a:t>2</a:t>
            </a:r>
            <a:r>
              <a:rPr lang="en-US" sz="2400"/>
              <a:t>, …, D</a:t>
            </a:r>
            <a:r>
              <a:rPr lang="en-US" sz="2400" baseline="-25000"/>
              <a:t>k</a:t>
            </a:r>
            <a:r>
              <a:rPr lang="en-US" sz="2400"/>
              <a:t> berdasarkan variabel prediktor V</a:t>
            </a:r>
          </a:p>
          <a:p>
            <a:endParaRPr lang="en-US" sz="2400"/>
          </a:p>
          <a:p>
            <a:r>
              <a:rPr lang="en-US" sz="2400"/>
              <a:t>Dari setiap D</a:t>
            </a:r>
            <a:r>
              <a:rPr lang="en-US" sz="2400" baseline="-25000"/>
              <a:t>i</a:t>
            </a:r>
            <a:r>
              <a:rPr lang="en-US" sz="2400"/>
              <a:t> bisa dihitung entropinya, yaitu E(D</a:t>
            </a:r>
            <a:r>
              <a:rPr lang="en-US" sz="2400" baseline="-25000"/>
              <a:t>i</a:t>
            </a:r>
            <a:r>
              <a:rPr lang="en-US" sz="2400"/>
              <a:t>)</a:t>
            </a:r>
          </a:p>
          <a:p>
            <a:endParaRPr lang="en-US" sz="2400"/>
          </a:p>
          <a:p>
            <a:r>
              <a:rPr lang="en-US" sz="2400"/>
              <a:t>Information Gain adalah</a:t>
            </a:r>
          </a:p>
          <a:p>
            <a:endParaRPr lang="en-US" sz="2400"/>
          </a:p>
          <a:p>
            <a:endParaRPr lang="en-US" sz="2400"/>
          </a:p>
          <a:p>
            <a:r>
              <a:rPr lang="en-US" sz="2400"/>
              <a:t>Variabel prediktor yang kuat hubungannya akan memiliki information gain yang semakin besar</a:t>
            </a:r>
          </a:p>
          <a:p>
            <a:pPr>
              <a:buNone/>
            </a:pPr>
            <a:r>
              <a:rPr lang="en-US" sz="2400"/>
              <a:t> </a:t>
            </a:r>
          </a:p>
        </p:txBody>
      </p:sp>
      <p:graphicFrame>
        <p:nvGraphicFramePr>
          <p:cNvPr id="11" name="Object 10"/>
          <p:cNvGraphicFramePr>
            <a:graphicFrameLocks noChangeAspect="1"/>
          </p:cNvGraphicFramePr>
          <p:nvPr/>
        </p:nvGraphicFramePr>
        <p:xfrm>
          <a:off x="4151785" y="3861049"/>
          <a:ext cx="4032447" cy="888873"/>
        </p:xfrm>
        <a:graphic>
          <a:graphicData uri="http://schemas.openxmlformats.org/presentationml/2006/ole">
            <mc:AlternateContent xmlns:mc="http://schemas.openxmlformats.org/markup-compatibility/2006">
              <mc:Choice xmlns:v="urn:schemas-microsoft-com:vml" Requires="v">
                <p:oleObj spid="_x0000_s1032" name="Equation" r:id="rId3" imgW="2362200" imgH="520700" progId="Equation.3">
                  <p:embed/>
                </p:oleObj>
              </mc:Choice>
              <mc:Fallback>
                <p:oleObj name="Equation" r:id="rId3" imgW="2362200" imgH="520700" progId="Equation.3">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785" y="3861049"/>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10408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2</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err="1"/>
              <a:t>Algoritma</a:t>
            </a:r>
            <a:r>
              <a:rPr lang="en-US" sz="3600" b="1" dirty="0"/>
              <a:t> </a:t>
            </a:r>
            <a:r>
              <a:rPr lang="en-US" sz="3600" b="1" dirty="0" err="1"/>
              <a:t>Pohon</a:t>
            </a:r>
            <a:r>
              <a:rPr lang="en-US" sz="3600" b="1" dirty="0"/>
              <a:t> </a:t>
            </a:r>
            <a:r>
              <a:rPr lang="en-US" sz="3600" b="1" dirty="0" err="1"/>
              <a:t>Klasifikasi</a:t>
            </a:r>
            <a:endParaRPr lang="en-US" sz="3600" b="1" dirty="0"/>
          </a:p>
        </p:txBody>
      </p:sp>
    </p:spTree>
    <p:extLst>
      <p:ext uri="{BB962C8B-B14F-4D97-AF65-F5344CB8AC3E}">
        <p14:creationId xmlns:p14="http://schemas.microsoft.com/office/powerpoint/2010/main" val="12687101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9</a:t>
            </a:fld>
            <a:endParaRPr lang="en-US" dirty="0"/>
          </a:p>
        </p:txBody>
      </p:sp>
      <p:sp>
        <p:nvSpPr>
          <p:cNvPr id="3" name="Subtitle 2"/>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err="1" smtClean="0"/>
              <a:t>Sama</a:t>
            </a:r>
            <a:r>
              <a:rPr lang="en-US" dirty="0" smtClean="0"/>
              <a:t> </a:t>
            </a:r>
            <a:r>
              <a:rPr lang="en-US" dirty="0" err="1" smtClean="0"/>
              <a:t>atau</a:t>
            </a:r>
            <a:r>
              <a:rPr lang="en-US" dirty="0" smtClean="0"/>
              <a:t> </a:t>
            </a:r>
            <a:r>
              <a:rPr lang="en-US" dirty="0" err="1" smtClean="0"/>
              <a:t>Berbeda</a:t>
            </a:r>
            <a:r>
              <a:rPr lang="en-US" dirty="0" smtClean="0"/>
              <a:t>?</a:t>
            </a:r>
            <a:endParaRPr lang="en-US" dirty="0"/>
          </a:p>
        </p:txBody>
      </p:sp>
      <p:grpSp>
        <p:nvGrpSpPr>
          <p:cNvPr id="8" name="Group 7"/>
          <p:cNvGrpSpPr/>
          <p:nvPr/>
        </p:nvGrpSpPr>
        <p:grpSpPr>
          <a:xfrm>
            <a:off x="1234457" y="2013990"/>
            <a:ext cx="9723082" cy="2955066"/>
            <a:chOff x="1775520" y="2060848"/>
            <a:chExt cx="9723082" cy="2955066"/>
          </a:xfrm>
        </p:grpSpPr>
        <p:sp>
          <p:nvSpPr>
            <p:cNvPr id="5" name="Shape 424"/>
            <p:cNvSpPr/>
            <p:nvPr/>
          </p:nvSpPr>
          <p:spPr>
            <a:xfrm>
              <a:off x="1775520"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6" name="Shape 424"/>
            <p:cNvSpPr/>
            <p:nvPr/>
          </p:nvSpPr>
          <p:spPr>
            <a:xfrm>
              <a:off x="5159896"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6">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7" name="Shape 424"/>
            <p:cNvSpPr/>
            <p:nvPr/>
          </p:nvSpPr>
          <p:spPr>
            <a:xfrm>
              <a:off x="8544272"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2">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grpSp>
      <p:grpSp>
        <p:nvGrpSpPr>
          <p:cNvPr id="9" name="Group 8"/>
          <p:cNvGrpSpPr/>
          <p:nvPr/>
        </p:nvGrpSpPr>
        <p:grpSpPr>
          <a:xfrm>
            <a:off x="1576997" y="5212652"/>
            <a:ext cx="2269253" cy="785007"/>
            <a:chOff x="203098" y="4478455"/>
            <a:chExt cx="3249171" cy="785007"/>
          </a:xfrm>
        </p:grpSpPr>
        <p:sp>
          <p:nvSpPr>
            <p:cNvPr id="10" name="Rectangle 9"/>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1"/>
                  </a:solidFill>
                </a:rPr>
                <a:t>Statistika</a:t>
              </a:r>
              <a:endParaRPr lang="en-US" sz="2800" b="1" dirty="0">
                <a:solidFill>
                  <a:schemeClr val="accent1"/>
                </a:solidFill>
              </a:endParaRPr>
            </a:p>
          </p:txBody>
        </p:sp>
        <p:sp>
          <p:nvSpPr>
            <p:cNvPr id="11" name="Rectangle 10"/>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2" name="Group 11"/>
          <p:cNvGrpSpPr/>
          <p:nvPr/>
        </p:nvGrpSpPr>
        <p:grpSpPr>
          <a:xfrm>
            <a:off x="4961373" y="5212652"/>
            <a:ext cx="2269253" cy="785007"/>
            <a:chOff x="203098" y="4478455"/>
            <a:chExt cx="3249171" cy="785007"/>
          </a:xfrm>
        </p:grpSpPr>
        <p:sp>
          <p:nvSpPr>
            <p:cNvPr id="13" name="Rectangle 12"/>
            <p:cNvSpPr/>
            <p:nvPr/>
          </p:nvSpPr>
          <p:spPr>
            <a:xfrm>
              <a:off x="203098" y="4478455"/>
              <a:ext cx="3249170" cy="523220"/>
            </a:xfrm>
            <a:prstGeom prst="rect">
              <a:avLst/>
            </a:prstGeom>
            <a:noFill/>
          </p:spPr>
          <p:txBody>
            <a:bodyPr wrap="square">
              <a:spAutoFit/>
            </a:bodyPr>
            <a:lstStyle/>
            <a:p>
              <a:pPr algn="ctr"/>
              <a:r>
                <a:rPr lang="en-US" sz="2800" b="1" dirty="0" smtClean="0">
                  <a:solidFill>
                    <a:schemeClr val="accent6">
                      <a:lumMod val="75000"/>
                    </a:schemeClr>
                  </a:solidFill>
                </a:rPr>
                <a:t>Data Mining</a:t>
              </a:r>
              <a:endParaRPr lang="en-US" sz="2800" b="1" dirty="0">
                <a:solidFill>
                  <a:schemeClr val="accent6">
                    <a:lumMod val="75000"/>
                  </a:schemeClr>
                </a:solidFill>
              </a:endParaRPr>
            </a:p>
          </p:txBody>
        </p:sp>
        <p:sp>
          <p:nvSpPr>
            <p:cNvPr id="14" name="Rectangle 13"/>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5" name="Group 14"/>
          <p:cNvGrpSpPr/>
          <p:nvPr/>
        </p:nvGrpSpPr>
        <p:grpSpPr>
          <a:xfrm>
            <a:off x="8345749" y="5212652"/>
            <a:ext cx="2269253" cy="785007"/>
            <a:chOff x="203098" y="4478455"/>
            <a:chExt cx="3249171" cy="785007"/>
          </a:xfrm>
        </p:grpSpPr>
        <p:sp>
          <p:nvSpPr>
            <p:cNvPr id="16" name="Rectangle 15"/>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2">
                      <a:lumMod val="75000"/>
                    </a:schemeClr>
                  </a:solidFill>
                </a:rPr>
                <a:t>Analitika</a:t>
              </a:r>
              <a:endParaRPr lang="en-US" sz="2800" b="1" dirty="0">
                <a:solidFill>
                  <a:schemeClr val="accent2">
                    <a:lumMod val="75000"/>
                  </a:schemeClr>
                </a:solidFill>
              </a:endParaRPr>
            </a:p>
          </p:txBody>
        </p:sp>
        <p:sp>
          <p:nvSpPr>
            <p:cNvPr id="17" name="Rectangle 16"/>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sp>
        <p:nvSpPr>
          <p:cNvPr id="18" name="Freeform 410"/>
          <p:cNvSpPr/>
          <p:nvPr/>
        </p:nvSpPr>
        <p:spPr>
          <a:xfrm>
            <a:off x="2308640" y="3087717"/>
            <a:ext cx="805966" cy="807616"/>
          </a:xfrm>
          <a:custGeom>
            <a:avLst/>
            <a:gdLst>
              <a:gd name="connsiteX0" fmla="*/ 84231 w 462284"/>
              <a:gd name="connsiteY0" fmla="*/ 360589 h 462850"/>
              <a:gd name="connsiteX1" fmla="*/ 71553 w 462284"/>
              <a:gd name="connsiteY1" fmla="*/ 365942 h 462850"/>
              <a:gd name="connsiteX2" fmla="*/ 66201 w 462284"/>
              <a:gd name="connsiteY2" fmla="*/ 378619 h 462850"/>
              <a:gd name="connsiteX3" fmla="*/ 71553 w 462284"/>
              <a:gd name="connsiteY3" fmla="*/ 391296 h 462850"/>
              <a:gd name="connsiteX4" fmla="*/ 84231 w 462284"/>
              <a:gd name="connsiteY4" fmla="*/ 396648 h 462850"/>
              <a:gd name="connsiteX5" fmla="*/ 96908 w 462284"/>
              <a:gd name="connsiteY5" fmla="*/ 391296 h 462850"/>
              <a:gd name="connsiteX6" fmla="*/ 102260 w 462284"/>
              <a:gd name="connsiteY6" fmla="*/ 378619 h 462850"/>
              <a:gd name="connsiteX7" fmla="*/ 96908 w 462284"/>
              <a:gd name="connsiteY7" fmla="*/ 365942 h 462850"/>
              <a:gd name="connsiteX8" fmla="*/ 84231 w 462284"/>
              <a:gd name="connsiteY8" fmla="*/ 360589 h 462850"/>
              <a:gd name="connsiteX9" fmla="*/ 202549 w 462284"/>
              <a:gd name="connsiteY9" fmla="*/ 179168 h 462850"/>
              <a:gd name="connsiteX10" fmla="*/ 234805 w 462284"/>
              <a:gd name="connsiteY10" fmla="*/ 228045 h 462850"/>
              <a:gd name="connsiteX11" fmla="*/ 283681 w 462284"/>
              <a:gd name="connsiteY11" fmla="*/ 260300 h 462850"/>
              <a:gd name="connsiteX12" fmla="*/ 91555 w 462284"/>
              <a:gd name="connsiteY12" fmla="*/ 452427 h 462850"/>
              <a:gd name="connsiteX13" fmla="*/ 66201 w 462284"/>
              <a:gd name="connsiteY13" fmla="*/ 462850 h 462850"/>
              <a:gd name="connsiteX14" fmla="*/ 40566 w 462284"/>
              <a:gd name="connsiteY14" fmla="*/ 452427 h 462850"/>
              <a:gd name="connsiteX15" fmla="*/ 10705 w 462284"/>
              <a:gd name="connsiteY15" fmla="*/ 422002 h 462850"/>
              <a:gd name="connsiteX16" fmla="*/ 0 w 462284"/>
              <a:gd name="connsiteY16" fmla="*/ 396648 h 462850"/>
              <a:gd name="connsiteX17" fmla="*/ 10705 w 462284"/>
              <a:gd name="connsiteY17" fmla="*/ 371013 h 462850"/>
              <a:gd name="connsiteX18" fmla="*/ 336642 w 462284"/>
              <a:gd name="connsiteY18" fmla="*/ 0 h 462850"/>
              <a:gd name="connsiteX19" fmla="*/ 370870 w 462284"/>
              <a:gd name="connsiteY19" fmla="*/ 4648 h 462850"/>
              <a:gd name="connsiteX20" fmla="*/ 401153 w 462284"/>
              <a:gd name="connsiteY20" fmla="*/ 17748 h 462850"/>
              <a:gd name="connsiteX21" fmla="*/ 405661 w 462284"/>
              <a:gd name="connsiteY21" fmla="*/ 25636 h 462850"/>
              <a:gd name="connsiteX22" fmla="*/ 401153 w 462284"/>
              <a:gd name="connsiteY22" fmla="*/ 33524 h 462850"/>
              <a:gd name="connsiteX23" fmla="*/ 318613 w 462284"/>
              <a:gd name="connsiteY23" fmla="*/ 81133 h 462850"/>
              <a:gd name="connsiteX24" fmla="*/ 318613 w 462284"/>
              <a:gd name="connsiteY24" fmla="*/ 144236 h 462850"/>
              <a:gd name="connsiteX25" fmla="*/ 372983 w 462284"/>
              <a:gd name="connsiteY25" fmla="*/ 174379 h 462850"/>
              <a:gd name="connsiteX26" fmla="*/ 395237 w 462284"/>
              <a:gd name="connsiteY26" fmla="*/ 160716 h 462850"/>
              <a:gd name="connsiteX27" fmla="*/ 433409 w 462284"/>
              <a:gd name="connsiteY27" fmla="*/ 137897 h 462850"/>
              <a:gd name="connsiteX28" fmla="*/ 453270 w 462284"/>
              <a:gd name="connsiteY28" fmla="*/ 127896 h 462850"/>
              <a:gd name="connsiteX29" fmla="*/ 459890 w 462284"/>
              <a:gd name="connsiteY29" fmla="*/ 130714 h 462850"/>
              <a:gd name="connsiteX30" fmla="*/ 462284 w 462284"/>
              <a:gd name="connsiteY30" fmla="*/ 137756 h 462850"/>
              <a:gd name="connsiteX31" fmla="*/ 455806 w 462284"/>
              <a:gd name="connsiteY31" fmla="*/ 167618 h 462850"/>
              <a:gd name="connsiteX32" fmla="*/ 409464 w 462284"/>
              <a:gd name="connsiteY32" fmla="*/ 228890 h 462850"/>
              <a:gd name="connsiteX33" fmla="*/ 336642 w 462284"/>
              <a:gd name="connsiteY33" fmla="*/ 252412 h 462850"/>
              <a:gd name="connsiteX34" fmla="*/ 247481 w 462284"/>
              <a:gd name="connsiteY34" fmla="*/ 215368 h 462850"/>
              <a:gd name="connsiteX35" fmla="*/ 210436 w 462284"/>
              <a:gd name="connsiteY35" fmla="*/ 126206 h 462850"/>
              <a:gd name="connsiteX36" fmla="*/ 247481 w 462284"/>
              <a:gd name="connsiteY36" fmla="*/ 37045 h 462850"/>
              <a:gd name="connsiteX37" fmla="*/ 336642 w 462284"/>
              <a:gd name="connsiteY37" fmla="*/ 0 h 4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2284" h="462850">
                <a:moveTo>
                  <a:pt x="84231" y="360589"/>
                </a:moveTo>
                <a:cubicBezTo>
                  <a:pt x="79348" y="360589"/>
                  <a:pt x="75122" y="362373"/>
                  <a:pt x="71553" y="365942"/>
                </a:cubicBezTo>
                <a:cubicBezTo>
                  <a:pt x="67986" y="369510"/>
                  <a:pt x="66201" y="373736"/>
                  <a:pt x="66201" y="378619"/>
                </a:cubicBezTo>
                <a:cubicBezTo>
                  <a:pt x="66201" y="383502"/>
                  <a:pt x="67986" y="387727"/>
                  <a:pt x="71553" y="391296"/>
                </a:cubicBezTo>
                <a:cubicBezTo>
                  <a:pt x="75122" y="394864"/>
                  <a:pt x="79348" y="396648"/>
                  <a:pt x="84231" y="396648"/>
                </a:cubicBezTo>
                <a:cubicBezTo>
                  <a:pt x="89114" y="396648"/>
                  <a:pt x="93340" y="394864"/>
                  <a:pt x="96908" y="391296"/>
                </a:cubicBezTo>
                <a:cubicBezTo>
                  <a:pt x="100476" y="387727"/>
                  <a:pt x="102260" y="383502"/>
                  <a:pt x="102260" y="378619"/>
                </a:cubicBezTo>
                <a:cubicBezTo>
                  <a:pt x="102260" y="373736"/>
                  <a:pt x="100476" y="369510"/>
                  <a:pt x="96908" y="365942"/>
                </a:cubicBezTo>
                <a:cubicBezTo>
                  <a:pt x="93340" y="362373"/>
                  <a:pt x="89114" y="360589"/>
                  <a:pt x="84231" y="360589"/>
                </a:cubicBezTo>
                <a:close/>
                <a:moveTo>
                  <a:pt x="202549" y="179168"/>
                </a:moveTo>
                <a:cubicBezTo>
                  <a:pt x="209873" y="197573"/>
                  <a:pt x="220626" y="213865"/>
                  <a:pt x="234805" y="228045"/>
                </a:cubicBezTo>
                <a:cubicBezTo>
                  <a:pt x="248984" y="242224"/>
                  <a:pt x="265277" y="252976"/>
                  <a:pt x="283681" y="260300"/>
                </a:cubicBezTo>
                <a:lnTo>
                  <a:pt x="91555" y="452427"/>
                </a:lnTo>
                <a:cubicBezTo>
                  <a:pt x="84607" y="459376"/>
                  <a:pt x="76156" y="462850"/>
                  <a:pt x="66201" y="462850"/>
                </a:cubicBezTo>
                <a:cubicBezTo>
                  <a:pt x="56436" y="462850"/>
                  <a:pt x="47890" y="459376"/>
                  <a:pt x="40566" y="452427"/>
                </a:cubicBezTo>
                <a:lnTo>
                  <a:pt x="10705" y="422002"/>
                </a:lnTo>
                <a:cubicBezTo>
                  <a:pt x="3568" y="415241"/>
                  <a:pt x="0" y="406790"/>
                  <a:pt x="0" y="396648"/>
                </a:cubicBezTo>
                <a:cubicBezTo>
                  <a:pt x="0" y="386694"/>
                  <a:pt x="3568" y="378149"/>
                  <a:pt x="10705" y="371013"/>
                </a:cubicBezTo>
                <a:close/>
                <a:moveTo>
                  <a:pt x="336642" y="0"/>
                </a:moveTo>
                <a:cubicBezTo>
                  <a:pt x="347536" y="0"/>
                  <a:pt x="358944" y="1549"/>
                  <a:pt x="370870" y="4648"/>
                </a:cubicBezTo>
                <a:cubicBezTo>
                  <a:pt x="382796" y="7747"/>
                  <a:pt x="392891" y="12114"/>
                  <a:pt x="401153" y="17748"/>
                </a:cubicBezTo>
                <a:cubicBezTo>
                  <a:pt x="404159" y="19814"/>
                  <a:pt x="405661" y="22443"/>
                  <a:pt x="405661" y="25636"/>
                </a:cubicBezTo>
                <a:cubicBezTo>
                  <a:pt x="405661" y="28828"/>
                  <a:pt x="404159" y="31458"/>
                  <a:pt x="401153" y="33524"/>
                </a:cubicBezTo>
                <a:lnTo>
                  <a:pt x="318613" y="81133"/>
                </a:lnTo>
                <a:lnTo>
                  <a:pt x="318613" y="144236"/>
                </a:lnTo>
                <a:lnTo>
                  <a:pt x="372983" y="174379"/>
                </a:lnTo>
                <a:cubicBezTo>
                  <a:pt x="373922" y="173815"/>
                  <a:pt x="381341" y="169261"/>
                  <a:pt x="395237" y="160716"/>
                </a:cubicBezTo>
                <a:cubicBezTo>
                  <a:pt x="409137" y="152171"/>
                  <a:pt x="421859" y="144564"/>
                  <a:pt x="433409" y="137897"/>
                </a:cubicBezTo>
                <a:cubicBezTo>
                  <a:pt x="444960" y="131230"/>
                  <a:pt x="451580" y="127896"/>
                  <a:pt x="453270" y="127896"/>
                </a:cubicBezTo>
                <a:cubicBezTo>
                  <a:pt x="456087" y="127896"/>
                  <a:pt x="458295" y="128835"/>
                  <a:pt x="459890" y="130714"/>
                </a:cubicBezTo>
                <a:cubicBezTo>
                  <a:pt x="461487" y="132592"/>
                  <a:pt x="462284" y="134939"/>
                  <a:pt x="462284" y="137756"/>
                </a:cubicBezTo>
                <a:cubicBezTo>
                  <a:pt x="462284" y="145081"/>
                  <a:pt x="460126" y="155035"/>
                  <a:pt x="455806" y="167618"/>
                </a:cubicBezTo>
                <a:cubicBezTo>
                  <a:pt x="446980" y="192784"/>
                  <a:pt x="431533" y="213208"/>
                  <a:pt x="409464" y="228890"/>
                </a:cubicBezTo>
                <a:cubicBezTo>
                  <a:pt x="387397" y="244572"/>
                  <a:pt x="363123" y="252412"/>
                  <a:pt x="336642" y="252412"/>
                </a:cubicBezTo>
                <a:cubicBezTo>
                  <a:pt x="301898" y="252412"/>
                  <a:pt x="272177" y="240064"/>
                  <a:pt x="247481" y="215368"/>
                </a:cubicBezTo>
                <a:cubicBezTo>
                  <a:pt x="222785" y="190671"/>
                  <a:pt x="210436" y="160951"/>
                  <a:pt x="210436" y="126206"/>
                </a:cubicBezTo>
                <a:cubicBezTo>
                  <a:pt x="210436" y="91462"/>
                  <a:pt x="222785" y="61741"/>
                  <a:pt x="247481" y="37045"/>
                </a:cubicBezTo>
                <a:cubicBezTo>
                  <a:pt x="272177" y="12348"/>
                  <a:pt x="301898" y="0"/>
                  <a:pt x="33664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9" name="Freeform 425"/>
          <p:cNvSpPr/>
          <p:nvPr/>
        </p:nvSpPr>
        <p:spPr>
          <a:xfrm>
            <a:off x="9008873" y="3051094"/>
            <a:ext cx="943003" cy="880859"/>
          </a:xfrm>
          <a:custGeom>
            <a:avLst/>
            <a:gdLst>
              <a:gd name="connsiteX0" fmla="*/ 169590 w 540885"/>
              <a:gd name="connsiteY0" fmla="*/ 270443 h 504826"/>
              <a:gd name="connsiteX1" fmla="*/ 181704 w 540885"/>
              <a:gd name="connsiteY1" fmla="*/ 276500 h 504826"/>
              <a:gd name="connsiteX2" fmla="*/ 202269 w 540885"/>
              <a:gd name="connsiteY2" fmla="*/ 290022 h 504826"/>
              <a:gd name="connsiteX3" fmla="*/ 232412 w 540885"/>
              <a:gd name="connsiteY3" fmla="*/ 303544 h 504826"/>
              <a:gd name="connsiteX4" fmla="*/ 270443 w 540885"/>
              <a:gd name="connsiteY4" fmla="*/ 309601 h 504826"/>
              <a:gd name="connsiteX5" fmla="*/ 308473 w 540885"/>
              <a:gd name="connsiteY5" fmla="*/ 303544 h 504826"/>
              <a:gd name="connsiteX6" fmla="*/ 338617 w 540885"/>
              <a:gd name="connsiteY6" fmla="*/ 290022 h 504826"/>
              <a:gd name="connsiteX7" fmla="*/ 359181 w 540885"/>
              <a:gd name="connsiteY7" fmla="*/ 276500 h 504826"/>
              <a:gd name="connsiteX8" fmla="*/ 371295 w 540885"/>
              <a:gd name="connsiteY8" fmla="*/ 270443 h 504826"/>
              <a:gd name="connsiteX9" fmla="*/ 402705 w 540885"/>
              <a:gd name="connsiteY9" fmla="*/ 276077 h 504826"/>
              <a:gd name="connsiteX10" fmla="*/ 426792 w 540885"/>
              <a:gd name="connsiteY10" fmla="*/ 291149 h 504826"/>
              <a:gd name="connsiteX11" fmla="*/ 444258 w 540885"/>
              <a:gd name="connsiteY11" fmla="*/ 313967 h 504826"/>
              <a:gd name="connsiteX12" fmla="*/ 456371 w 540885"/>
              <a:gd name="connsiteY12" fmla="*/ 341434 h 504826"/>
              <a:gd name="connsiteX13" fmla="*/ 463837 w 540885"/>
              <a:gd name="connsiteY13" fmla="*/ 372000 h 504826"/>
              <a:gd name="connsiteX14" fmla="*/ 467781 w 540885"/>
              <a:gd name="connsiteY14" fmla="*/ 402706 h 504826"/>
              <a:gd name="connsiteX15" fmla="*/ 468767 w 540885"/>
              <a:gd name="connsiteY15" fmla="*/ 431863 h 504826"/>
              <a:gd name="connsiteX16" fmla="*/ 448202 w 540885"/>
              <a:gd name="connsiteY16" fmla="*/ 485247 h 504826"/>
              <a:gd name="connsiteX17" fmla="*/ 393550 w 540885"/>
              <a:gd name="connsiteY17" fmla="*/ 504826 h 504826"/>
              <a:gd name="connsiteX18" fmla="*/ 147335 w 540885"/>
              <a:gd name="connsiteY18" fmla="*/ 504826 h 504826"/>
              <a:gd name="connsiteX19" fmla="*/ 92683 w 540885"/>
              <a:gd name="connsiteY19" fmla="*/ 485247 h 504826"/>
              <a:gd name="connsiteX20" fmla="*/ 72118 w 540885"/>
              <a:gd name="connsiteY20" fmla="*/ 431863 h 504826"/>
              <a:gd name="connsiteX21" fmla="*/ 73104 w 540885"/>
              <a:gd name="connsiteY21" fmla="*/ 402706 h 504826"/>
              <a:gd name="connsiteX22" fmla="*/ 77049 w 540885"/>
              <a:gd name="connsiteY22" fmla="*/ 372000 h 504826"/>
              <a:gd name="connsiteX23" fmla="*/ 84514 w 540885"/>
              <a:gd name="connsiteY23" fmla="*/ 341434 h 504826"/>
              <a:gd name="connsiteX24" fmla="*/ 96628 w 540885"/>
              <a:gd name="connsiteY24" fmla="*/ 313967 h 504826"/>
              <a:gd name="connsiteX25" fmla="*/ 114093 w 540885"/>
              <a:gd name="connsiteY25" fmla="*/ 291149 h 504826"/>
              <a:gd name="connsiteX26" fmla="*/ 138180 w 540885"/>
              <a:gd name="connsiteY26" fmla="*/ 276077 h 504826"/>
              <a:gd name="connsiteX27" fmla="*/ 169590 w 540885"/>
              <a:gd name="connsiteY27" fmla="*/ 270443 h 504826"/>
              <a:gd name="connsiteX28" fmla="*/ 505953 w 540885"/>
              <a:gd name="connsiteY28" fmla="*/ 144237 h 504826"/>
              <a:gd name="connsiteX29" fmla="*/ 540885 w 540885"/>
              <a:gd name="connsiteY29" fmla="*/ 243680 h 504826"/>
              <a:gd name="connsiteX30" fmla="*/ 525109 w 540885"/>
              <a:gd name="connsiteY30" fmla="*/ 277063 h 504826"/>
              <a:gd name="connsiteX31" fmla="*/ 486233 w 540885"/>
              <a:gd name="connsiteY31" fmla="*/ 288472 h 504826"/>
              <a:gd name="connsiteX32" fmla="*/ 448484 w 540885"/>
              <a:gd name="connsiteY32" fmla="*/ 288472 h 504826"/>
              <a:gd name="connsiteX33" fmla="*/ 373830 w 540885"/>
              <a:gd name="connsiteY33" fmla="*/ 252413 h 504826"/>
              <a:gd name="connsiteX34" fmla="*/ 396649 w 540885"/>
              <a:gd name="connsiteY34" fmla="*/ 180296 h 504826"/>
              <a:gd name="connsiteX35" fmla="*/ 395240 w 540885"/>
              <a:gd name="connsiteY35" fmla="*/ 161703 h 504826"/>
              <a:gd name="connsiteX36" fmla="*/ 432708 w 540885"/>
              <a:gd name="connsiteY36" fmla="*/ 168182 h 504826"/>
              <a:gd name="connsiteX37" fmla="*/ 466231 w 540885"/>
              <a:gd name="connsiteY37" fmla="*/ 162125 h 504826"/>
              <a:gd name="connsiteX38" fmla="*/ 493698 w 540885"/>
              <a:gd name="connsiteY38" fmla="*/ 150153 h 504826"/>
              <a:gd name="connsiteX39" fmla="*/ 505953 w 540885"/>
              <a:gd name="connsiteY39" fmla="*/ 144237 h 504826"/>
              <a:gd name="connsiteX40" fmla="*/ 34932 w 540885"/>
              <a:gd name="connsiteY40" fmla="*/ 144237 h 504826"/>
              <a:gd name="connsiteX41" fmla="*/ 47187 w 540885"/>
              <a:gd name="connsiteY41" fmla="*/ 150153 h 504826"/>
              <a:gd name="connsiteX42" fmla="*/ 74653 w 540885"/>
              <a:gd name="connsiteY42" fmla="*/ 162125 h 504826"/>
              <a:gd name="connsiteX43" fmla="*/ 108176 w 540885"/>
              <a:gd name="connsiteY43" fmla="*/ 168182 h 504826"/>
              <a:gd name="connsiteX44" fmla="*/ 145644 w 540885"/>
              <a:gd name="connsiteY44" fmla="*/ 161703 h 504826"/>
              <a:gd name="connsiteX45" fmla="*/ 144235 w 540885"/>
              <a:gd name="connsiteY45" fmla="*/ 180296 h 504826"/>
              <a:gd name="connsiteX46" fmla="*/ 167054 w 540885"/>
              <a:gd name="connsiteY46" fmla="*/ 252413 h 504826"/>
              <a:gd name="connsiteX47" fmla="*/ 92401 w 540885"/>
              <a:gd name="connsiteY47" fmla="*/ 288472 h 504826"/>
              <a:gd name="connsiteX48" fmla="*/ 54652 w 540885"/>
              <a:gd name="connsiteY48" fmla="*/ 288472 h 504826"/>
              <a:gd name="connsiteX49" fmla="*/ 15776 w 540885"/>
              <a:gd name="connsiteY49" fmla="*/ 277063 h 504826"/>
              <a:gd name="connsiteX50" fmla="*/ 0 w 540885"/>
              <a:gd name="connsiteY50" fmla="*/ 243680 h 504826"/>
              <a:gd name="connsiteX51" fmla="*/ 34932 w 540885"/>
              <a:gd name="connsiteY51" fmla="*/ 144237 h 504826"/>
              <a:gd name="connsiteX52" fmla="*/ 270442 w 540885"/>
              <a:gd name="connsiteY52" fmla="*/ 72119 h 504826"/>
              <a:gd name="connsiteX53" fmla="*/ 346926 w 540885"/>
              <a:gd name="connsiteY53" fmla="*/ 103811 h 504826"/>
              <a:gd name="connsiteX54" fmla="*/ 378619 w 540885"/>
              <a:gd name="connsiteY54" fmla="*/ 180296 h 504826"/>
              <a:gd name="connsiteX55" fmla="*/ 346926 w 540885"/>
              <a:gd name="connsiteY55" fmla="*/ 256780 h 504826"/>
              <a:gd name="connsiteX56" fmla="*/ 270442 w 540885"/>
              <a:gd name="connsiteY56" fmla="*/ 288472 h 504826"/>
              <a:gd name="connsiteX57" fmla="*/ 193957 w 540885"/>
              <a:gd name="connsiteY57" fmla="*/ 256780 h 504826"/>
              <a:gd name="connsiteX58" fmla="*/ 162265 w 540885"/>
              <a:gd name="connsiteY58" fmla="*/ 180296 h 504826"/>
              <a:gd name="connsiteX59" fmla="*/ 193957 w 540885"/>
              <a:gd name="connsiteY59" fmla="*/ 103811 h 504826"/>
              <a:gd name="connsiteX60" fmla="*/ 270442 w 540885"/>
              <a:gd name="connsiteY60" fmla="*/ 72119 h 504826"/>
              <a:gd name="connsiteX61" fmla="*/ 432707 w 540885"/>
              <a:gd name="connsiteY61" fmla="*/ 0 h 504826"/>
              <a:gd name="connsiteX62" fmla="*/ 483697 w 540885"/>
              <a:gd name="connsiteY62" fmla="*/ 21128 h 504826"/>
              <a:gd name="connsiteX63" fmla="*/ 504825 w 540885"/>
              <a:gd name="connsiteY63" fmla="*/ 72118 h 504826"/>
              <a:gd name="connsiteX64" fmla="*/ 483697 w 540885"/>
              <a:gd name="connsiteY64" fmla="*/ 123108 h 504826"/>
              <a:gd name="connsiteX65" fmla="*/ 432707 w 540885"/>
              <a:gd name="connsiteY65" fmla="*/ 144236 h 504826"/>
              <a:gd name="connsiteX66" fmla="*/ 381717 w 540885"/>
              <a:gd name="connsiteY66" fmla="*/ 123108 h 504826"/>
              <a:gd name="connsiteX67" fmla="*/ 360589 w 540885"/>
              <a:gd name="connsiteY67" fmla="*/ 72118 h 504826"/>
              <a:gd name="connsiteX68" fmla="*/ 381717 w 540885"/>
              <a:gd name="connsiteY68" fmla="*/ 21128 h 504826"/>
              <a:gd name="connsiteX69" fmla="*/ 432707 w 540885"/>
              <a:gd name="connsiteY69" fmla="*/ 0 h 504826"/>
              <a:gd name="connsiteX70" fmla="*/ 108176 w 540885"/>
              <a:gd name="connsiteY70" fmla="*/ 0 h 504826"/>
              <a:gd name="connsiteX71" fmla="*/ 159167 w 540885"/>
              <a:gd name="connsiteY71" fmla="*/ 21128 h 504826"/>
              <a:gd name="connsiteX72" fmla="*/ 180295 w 540885"/>
              <a:gd name="connsiteY72" fmla="*/ 72118 h 504826"/>
              <a:gd name="connsiteX73" fmla="*/ 159167 w 540885"/>
              <a:gd name="connsiteY73" fmla="*/ 123108 h 504826"/>
              <a:gd name="connsiteX74" fmla="*/ 108176 w 540885"/>
              <a:gd name="connsiteY74" fmla="*/ 144236 h 504826"/>
              <a:gd name="connsiteX75" fmla="*/ 57187 w 540885"/>
              <a:gd name="connsiteY75" fmla="*/ 123108 h 504826"/>
              <a:gd name="connsiteX76" fmla="*/ 36059 w 540885"/>
              <a:gd name="connsiteY76" fmla="*/ 72118 h 504826"/>
              <a:gd name="connsiteX77" fmla="*/ 57187 w 540885"/>
              <a:gd name="connsiteY77" fmla="*/ 21128 h 504826"/>
              <a:gd name="connsiteX78" fmla="*/ 108176 w 540885"/>
              <a:gd name="connsiteY78" fmla="*/ 0 h 50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0885" h="504826">
                <a:moveTo>
                  <a:pt x="169590" y="270443"/>
                </a:moveTo>
                <a:cubicBezTo>
                  <a:pt x="171469" y="270443"/>
                  <a:pt x="175506" y="272462"/>
                  <a:pt x="181704" y="276500"/>
                </a:cubicBezTo>
                <a:cubicBezTo>
                  <a:pt x="187902" y="280538"/>
                  <a:pt x="194757" y="285045"/>
                  <a:pt x="202269" y="290022"/>
                </a:cubicBezTo>
                <a:cubicBezTo>
                  <a:pt x="209781" y="294999"/>
                  <a:pt x="219829" y="299506"/>
                  <a:pt x="232412" y="303544"/>
                </a:cubicBezTo>
                <a:cubicBezTo>
                  <a:pt x="244995" y="307582"/>
                  <a:pt x="257673" y="309601"/>
                  <a:pt x="270443" y="309601"/>
                </a:cubicBezTo>
                <a:cubicBezTo>
                  <a:pt x="283214" y="309601"/>
                  <a:pt x="295891" y="307582"/>
                  <a:pt x="308473" y="303544"/>
                </a:cubicBezTo>
                <a:cubicBezTo>
                  <a:pt x="321057" y="299506"/>
                  <a:pt x="331105" y="294999"/>
                  <a:pt x="338617" y="290022"/>
                </a:cubicBezTo>
                <a:cubicBezTo>
                  <a:pt x="346129" y="285045"/>
                  <a:pt x="352983" y="280538"/>
                  <a:pt x="359181" y="276500"/>
                </a:cubicBezTo>
                <a:cubicBezTo>
                  <a:pt x="365379" y="272462"/>
                  <a:pt x="369418" y="270443"/>
                  <a:pt x="371295" y="270443"/>
                </a:cubicBezTo>
                <a:cubicBezTo>
                  <a:pt x="382751" y="270443"/>
                  <a:pt x="393222" y="272321"/>
                  <a:pt x="402705" y="276077"/>
                </a:cubicBezTo>
                <a:cubicBezTo>
                  <a:pt x="412191" y="279833"/>
                  <a:pt x="420218" y="284857"/>
                  <a:pt x="426792" y="291149"/>
                </a:cubicBezTo>
                <a:cubicBezTo>
                  <a:pt x="433365" y="297440"/>
                  <a:pt x="439187" y="305046"/>
                  <a:pt x="444258" y="313967"/>
                </a:cubicBezTo>
                <a:cubicBezTo>
                  <a:pt x="449329" y="322888"/>
                  <a:pt x="453367" y="332044"/>
                  <a:pt x="456371" y="341434"/>
                </a:cubicBezTo>
                <a:cubicBezTo>
                  <a:pt x="459376" y="350824"/>
                  <a:pt x="461865" y="361013"/>
                  <a:pt x="463837" y="372000"/>
                </a:cubicBezTo>
                <a:cubicBezTo>
                  <a:pt x="465809" y="382986"/>
                  <a:pt x="467124" y="393222"/>
                  <a:pt x="467781" y="402706"/>
                </a:cubicBezTo>
                <a:cubicBezTo>
                  <a:pt x="468438" y="412190"/>
                  <a:pt x="468767" y="421909"/>
                  <a:pt x="468767" y="431863"/>
                </a:cubicBezTo>
                <a:cubicBezTo>
                  <a:pt x="468767" y="454400"/>
                  <a:pt x="461912" y="472195"/>
                  <a:pt x="448202" y="485247"/>
                </a:cubicBezTo>
                <a:cubicBezTo>
                  <a:pt x="434492" y="498300"/>
                  <a:pt x="416275" y="504826"/>
                  <a:pt x="393550" y="504826"/>
                </a:cubicBezTo>
                <a:lnTo>
                  <a:pt x="147335" y="504826"/>
                </a:lnTo>
                <a:cubicBezTo>
                  <a:pt x="124611" y="504826"/>
                  <a:pt x="106393" y="498300"/>
                  <a:pt x="92683" y="485247"/>
                </a:cubicBezTo>
                <a:cubicBezTo>
                  <a:pt x="78974" y="472195"/>
                  <a:pt x="72118" y="454400"/>
                  <a:pt x="72118" y="431863"/>
                </a:cubicBezTo>
                <a:cubicBezTo>
                  <a:pt x="72118" y="421909"/>
                  <a:pt x="72447" y="412190"/>
                  <a:pt x="73104" y="402706"/>
                </a:cubicBezTo>
                <a:cubicBezTo>
                  <a:pt x="73761" y="393222"/>
                  <a:pt x="75077" y="382986"/>
                  <a:pt x="77049" y="372000"/>
                </a:cubicBezTo>
                <a:cubicBezTo>
                  <a:pt x="79021" y="361013"/>
                  <a:pt x="81510" y="350824"/>
                  <a:pt x="84514" y="341434"/>
                </a:cubicBezTo>
                <a:cubicBezTo>
                  <a:pt x="87519" y="332044"/>
                  <a:pt x="91556" y="322888"/>
                  <a:pt x="96628" y="313967"/>
                </a:cubicBezTo>
                <a:cubicBezTo>
                  <a:pt x="101698" y="305046"/>
                  <a:pt x="107521" y="297440"/>
                  <a:pt x="114093" y="291149"/>
                </a:cubicBezTo>
                <a:cubicBezTo>
                  <a:pt x="120667" y="284857"/>
                  <a:pt x="128696" y="279833"/>
                  <a:pt x="138180" y="276077"/>
                </a:cubicBezTo>
                <a:cubicBezTo>
                  <a:pt x="147664" y="272321"/>
                  <a:pt x="158135" y="270443"/>
                  <a:pt x="169590" y="270443"/>
                </a:cubicBezTo>
                <a:close/>
                <a:moveTo>
                  <a:pt x="505953" y="144237"/>
                </a:moveTo>
                <a:cubicBezTo>
                  <a:pt x="529241" y="144237"/>
                  <a:pt x="540885" y="177385"/>
                  <a:pt x="540885" y="243680"/>
                </a:cubicBezTo>
                <a:cubicBezTo>
                  <a:pt x="540885" y="258329"/>
                  <a:pt x="535626" y="269457"/>
                  <a:pt x="525109" y="277063"/>
                </a:cubicBezTo>
                <a:cubicBezTo>
                  <a:pt x="514592" y="284669"/>
                  <a:pt x="501634" y="288472"/>
                  <a:pt x="486233" y="288472"/>
                </a:cubicBezTo>
                <a:lnTo>
                  <a:pt x="448484" y="288472"/>
                </a:lnTo>
                <a:cubicBezTo>
                  <a:pt x="429140" y="265372"/>
                  <a:pt x="404256" y="253353"/>
                  <a:pt x="373830" y="252413"/>
                </a:cubicBezTo>
                <a:cubicBezTo>
                  <a:pt x="389043" y="230440"/>
                  <a:pt x="396649" y="206401"/>
                  <a:pt x="396649" y="180296"/>
                </a:cubicBezTo>
                <a:cubicBezTo>
                  <a:pt x="396649" y="174849"/>
                  <a:pt x="396179" y="168652"/>
                  <a:pt x="395240" y="161703"/>
                </a:cubicBezTo>
                <a:cubicBezTo>
                  <a:pt x="407636" y="166022"/>
                  <a:pt x="420125" y="168182"/>
                  <a:pt x="432708" y="168182"/>
                </a:cubicBezTo>
                <a:cubicBezTo>
                  <a:pt x="443789" y="168182"/>
                  <a:pt x="454964" y="166163"/>
                  <a:pt x="466231" y="162125"/>
                </a:cubicBezTo>
                <a:cubicBezTo>
                  <a:pt x="477500" y="158087"/>
                  <a:pt x="486655" y="154097"/>
                  <a:pt x="493698" y="150153"/>
                </a:cubicBezTo>
                <a:cubicBezTo>
                  <a:pt x="500742" y="146209"/>
                  <a:pt x="504826" y="144237"/>
                  <a:pt x="505953" y="144237"/>
                </a:cubicBezTo>
                <a:close/>
                <a:moveTo>
                  <a:pt x="34932" y="144237"/>
                </a:moveTo>
                <a:cubicBezTo>
                  <a:pt x="36059" y="144237"/>
                  <a:pt x="40144" y="146209"/>
                  <a:pt x="47187" y="150153"/>
                </a:cubicBezTo>
                <a:cubicBezTo>
                  <a:pt x="54229" y="154097"/>
                  <a:pt x="63384" y="158087"/>
                  <a:pt x="74653" y="162125"/>
                </a:cubicBezTo>
                <a:cubicBezTo>
                  <a:pt x="85921" y="166163"/>
                  <a:pt x="97096" y="168182"/>
                  <a:pt x="108176" y="168182"/>
                </a:cubicBezTo>
                <a:cubicBezTo>
                  <a:pt x="120760" y="168182"/>
                  <a:pt x="133249" y="166022"/>
                  <a:pt x="145644" y="161703"/>
                </a:cubicBezTo>
                <a:cubicBezTo>
                  <a:pt x="144705" y="168652"/>
                  <a:pt x="144235" y="174849"/>
                  <a:pt x="144235" y="180296"/>
                </a:cubicBezTo>
                <a:cubicBezTo>
                  <a:pt x="144235" y="206401"/>
                  <a:pt x="151841" y="230440"/>
                  <a:pt x="167054" y="252413"/>
                </a:cubicBezTo>
                <a:cubicBezTo>
                  <a:pt x="136630" y="253353"/>
                  <a:pt x="111745" y="265372"/>
                  <a:pt x="92401" y="288472"/>
                </a:cubicBezTo>
                <a:lnTo>
                  <a:pt x="54652" y="288472"/>
                </a:lnTo>
                <a:cubicBezTo>
                  <a:pt x="39251" y="288472"/>
                  <a:pt x="26293" y="284669"/>
                  <a:pt x="15776" y="277063"/>
                </a:cubicBezTo>
                <a:cubicBezTo>
                  <a:pt x="5259" y="269457"/>
                  <a:pt x="0" y="258329"/>
                  <a:pt x="0" y="243680"/>
                </a:cubicBezTo>
                <a:cubicBezTo>
                  <a:pt x="0" y="177385"/>
                  <a:pt x="11644" y="144237"/>
                  <a:pt x="34932" y="144237"/>
                </a:cubicBezTo>
                <a:close/>
                <a:moveTo>
                  <a:pt x="270442" y="72119"/>
                </a:moveTo>
                <a:cubicBezTo>
                  <a:pt x="300303" y="72119"/>
                  <a:pt x="325799" y="82683"/>
                  <a:pt x="346926" y="103811"/>
                </a:cubicBezTo>
                <a:cubicBezTo>
                  <a:pt x="368054" y="124940"/>
                  <a:pt x="378619" y="150434"/>
                  <a:pt x="378619" y="180296"/>
                </a:cubicBezTo>
                <a:cubicBezTo>
                  <a:pt x="378619" y="210157"/>
                  <a:pt x="368054" y="235652"/>
                  <a:pt x="346926" y="256780"/>
                </a:cubicBezTo>
                <a:cubicBezTo>
                  <a:pt x="325799" y="277908"/>
                  <a:pt x="300303" y="288472"/>
                  <a:pt x="270442" y="288472"/>
                </a:cubicBezTo>
                <a:cubicBezTo>
                  <a:pt x="240580" y="288472"/>
                  <a:pt x="215085" y="277908"/>
                  <a:pt x="193957" y="256780"/>
                </a:cubicBezTo>
                <a:cubicBezTo>
                  <a:pt x="172829" y="235652"/>
                  <a:pt x="162265" y="210157"/>
                  <a:pt x="162265" y="180296"/>
                </a:cubicBezTo>
                <a:cubicBezTo>
                  <a:pt x="162265" y="150434"/>
                  <a:pt x="172829" y="124940"/>
                  <a:pt x="193957" y="103811"/>
                </a:cubicBezTo>
                <a:cubicBezTo>
                  <a:pt x="215085" y="82683"/>
                  <a:pt x="240580" y="72119"/>
                  <a:pt x="270442" y="72119"/>
                </a:cubicBezTo>
                <a:close/>
                <a:moveTo>
                  <a:pt x="432707" y="0"/>
                </a:moveTo>
                <a:cubicBezTo>
                  <a:pt x="452615" y="0"/>
                  <a:pt x="469611" y="7043"/>
                  <a:pt x="483697" y="21128"/>
                </a:cubicBezTo>
                <a:cubicBezTo>
                  <a:pt x="497783" y="35214"/>
                  <a:pt x="504825" y="52210"/>
                  <a:pt x="504825" y="72118"/>
                </a:cubicBezTo>
                <a:cubicBezTo>
                  <a:pt x="504825" y="92025"/>
                  <a:pt x="497783" y="109022"/>
                  <a:pt x="483697" y="123108"/>
                </a:cubicBezTo>
                <a:cubicBezTo>
                  <a:pt x="469611" y="137193"/>
                  <a:pt x="452615" y="144236"/>
                  <a:pt x="432707" y="144236"/>
                </a:cubicBezTo>
                <a:cubicBezTo>
                  <a:pt x="412800" y="144236"/>
                  <a:pt x="395803" y="137193"/>
                  <a:pt x="381717" y="123108"/>
                </a:cubicBezTo>
                <a:cubicBezTo>
                  <a:pt x="367632" y="109022"/>
                  <a:pt x="360589" y="92025"/>
                  <a:pt x="360589" y="72118"/>
                </a:cubicBezTo>
                <a:cubicBezTo>
                  <a:pt x="360589" y="52210"/>
                  <a:pt x="367632" y="35214"/>
                  <a:pt x="381717" y="21128"/>
                </a:cubicBezTo>
                <a:cubicBezTo>
                  <a:pt x="395803" y="7043"/>
                  <a:pt x="412800" y="0"/>
                  <a:pt x="432707" y="0"/>
                </a:cubicBezTo>
                <a:close/>
                <a:moveTo>
                  <a:pt x="108176" y="0"/>
                </a:moveTo>
                <a:cubicBezTo>
                  <a:pt x="128085" y="0"/>
                  <a:pt x="145080" y="7043"/>
                  <a:pt x="159167" y="21128"/>
                </a:cubicBezTo>
                <a:cubicBezTo>
                  <a:pt x="173252" y="35214"/>
                  <a:pt x="180295" y="52210"/>
                  <a:pt x="180295" y="72118"/>
                </a:cubicBezTo>
                <a:cubicBezTo>
                  <a:pt x="180295" y="92025"/>
                  <a:pt x="173252" y="109022"/>
                  <a:pt x="159167" y="123108"/>
                </a:cubicBezTo>
                <a:cubicBezTo>
                  <a:pt x="145080" y="137193"/>
                  <a:pt x="128085" y="144236"/>
                  <a:pt x="108176" y="144236"/>
                </a:cubicBezTo>
                <a:cubicBezTo>
                  <a:pt x="88270" y="144236"/>
                  <a:pt x="71272" y="137193"/>
                  <a:pt x="57187" y="123108"/>
                </a:cubicBezTo>
                <a:cubicBezTo>
                  <a:pt x="43102" y="109022"/>
                  <a:pt x="36059" y="92025"/>
                  <a:pt x="36059" y="72118"/>
                </a:cubicBezTo>
                <a:cubicBezTo>
                  <a:pt x="36059" y="52210"/>
                  <a:pt x="43102" y="35214"/>
                  <a:pt x="57187" y="21128"/>
                </a:cubicBezTo>
                <a:cubicBezTo>
                  <a:pt x="71272" y="7043"/>
                  <a:pt x="88270" y="0"/>
                  <a:pt x="10817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0" name="Freeform 455"/>
          <p:cNvSpPr/>
          <p:nvPr/>
        </p:nvSpPr>
        <p:spPr>
          <a:xfrm>
            <a:off x="5655931" y="3145474"/>
            <a:ext cx="880135" cy="692101"/>
          </a:xfrm>
          <a:custGeom>
            <a:avLst/>
            <a:gdLst/>
            <a:ahLst/>
            <a:cxnLst/>
            <a:rect l="l" t="t" r="r" b="b"/>
            <a:pathLst>
              <a:path w="504825" h="396648">
                <a:moveTo>
                  <a:pt x="252413" y="0"/>
                </a:moveTo>
                <a:cubicBezTo>
                  <a:pt x="286593" y="0"/>
                  <a:pt x="319272" y="6667"/>
                  <a:pt x="350447" y="20001"/>
                </a:cubicBezTo>
                <a:cubicBezTo>
                  <a:pt x="381623" y="33336"/>
                  <a:pt x="408480" y="51271"/>
                  <a:pt x="431017" y="73808"/>
                </a:cubicBezTo>
                <a:cubicBezTo>
                  <a:pt x="453554" y="96345"/>
                  <a:pt x="471489" y="123201"/>
                  <a:pt x="484824" y="154377"/>
                </a:cubicBezTo>
                <a:cubicBezTo>
                  <a:pt x="498158" y="185553"/>
                  <a:pt x="504825" y="218231"/>
                  <a:pt x="504825" y="252412"/>
                </a:cubicBezTo>
                <a:cubicBezTo>
                  <a:pt x="504825" y="301430"/>
                  <a:pt x="491584" y="346785"/>
                  <a:pt x="465104" y="388479"/>
                </a:cubicBezTo>
                <a:cubicBezTo>
                  <a:pt x="461535" y="393925"/>
                  <a:pt x="456465" y="396648"/>
                  <a:pt x="449891" y="396648"/>
                </a:cubicBezTo>
                <a:lnTo>
                  <a:pt x="54933" y="396648"/>
                </a:lnTo>
                <a:cubicBezTo>
                  <a:pt x="48360" y="396648"/>
                  <a:pt x="43290" y="393925"/>
                  <a:pt x="39721" y="388479"/>
                </a:cubicBezTo>
                <a:cubicBezTo>
                  <a:pt x="13241" y="346973"/>
                  <a:pt x="0" y="301618"/>
                  <a:pt x="0" y="252412"/>
                </a:cubicBezTo>
                <a:cubicBezTo>
                  <a:pt x="0" y="218231"/>
                  <a:pt x="6667" y="185553"/>
                  <a:pt x="20001" y="154377"/>
                </a:cubicBezTo>
                <a:cubicBezTo>
                  <a:pt x="33335" y="123201"/>
                  <a:pt x="51271" y="96345"/>
                  <a:pt x="73808" y="73808"/>
                </a:cubicBezTo>
                <a:cubicBezTo>
                  <a:pt x="96345" y="51271"/>
                  <a:pt x="123201" y="33336"/>
                  <a:pt x="154377" y="20001"/>
                </a:cubicBezTo>
                <a:cubicBezTo>
                  <a:pt x="185553" y="6667"/>
                  <a:pt x="218232" y="0"/>
                  <a:pt x="252413" y="0"/>
                </a:cubicBezTo>
                <a:close/>
                <a:moveTo>
                  <a:pt x="252413" y="36059"/>
                </a:moveTo>
                <a:cubicBezTo>
                  <a:pt x="242459" y="36059"/>
                  <a:pt x="233960" y="39580"/>
                  <a:pt x="226918" y="46623"/>
                </a:cubicBezTo>
                <a:cubicBezTo>
                  <a:pt x="219875" y="53666"/>
                  <a:pt x="216353" y="62164"/>
                  <a:pt x="216353" y="72118"/>
                </a:cubicBezTo>
                <a:cubicBezTo>
                  <a:pt x="216353" y="82071"/>
                  <a:pt x="219875" y="90570"/>
                  <a:pt x="226918" y="97613"/>
                </a:cubicBezTo>
                <a:cubicBezTo>
                  <a:pt x="233960" y="104655"/>
                  <a:pt x="242459" y="108177"/>
                  <a:pt x="252413" y="108177"/>
                </a:cubicBezTo>
                <a:cubicBezTo>
                  <a:pt x="262366" y="108177"/>
                  <a:pt x="270864" y="104655"/>
                  <a:pt x="277907" y="97613"/>
                </a:cubicBezTo>
                <a:cubicBezTo>
                  <a:pt x="284949" y="90570"/>
                  <a:pt x="288471" y="82071"/>
                  <a:pt x="288471" y="72118"/>
                </a:cubicBezTo>
                <a:cubicBezTo>
                  <a:pt x="288471" y="62164"/>
                  <a:pt x="284949" y="53666"/>
                  <a:pt x="277907" y="46623"/>
                </a:cubicBezTo>
                <a:cubicBezTo>
                  <a:pt x="270864" y="39580"/>
                  <a:pt x="262366" y="36059"/>
                  <a:pt x="252413" y="36059"/>
                </a:cubicBezTo>
                <a:close/>
                <a:moveTo>
                  <a:pt x="378618" y="90147"/>
                </a:moveTo>
                <a:cubicBezTo>
                  <a:pt x="368665" y="90147"/>
                  <a:pt x="360166" y="93669"/>
                  <a:pt x="353124" y="100711"/>
                </a:cubicBezTo>
                <a:cubicBezTo>
                  <a:pt x="346081" y="107754"/>
                  <a:pt x="342560" y="116252"/>
                  <a:pt x="342560" y="126206"/>
                </a:cubicBezTo>
                <a:cubicBezTo>
                  <a:pt x="342560" y="136160"/>
                  <a:pt x="346081" y="144658"/>
                  <a:pt x="353124" y="151701"/>
                </a:cubicBezTo>
                <a:cubicBezTo>
                  <a:pt x="360166" y="158744"/>
                  <a:pt x="368665" y="162265"/>
                  <a:pt x="378618" y="162265"/>
                </a:cubicBezTo>
                <a:cubicBezTo>
                  <a:pt x="388572" y="162265"/>
                  <a:pt x="397071" y="158744"/>
                  <a:pt x="404113" y="151701"/>
                </a:cubicBezTo>
                <a:cubicBezTo>
                  <a:pt x="411156" y="144658"/>
                  <a:pt x="414678" y="136160"/>
                  <a:pt x="414678" y="126206"/>
                </a:cubicBezTo>
                <a:cubicBezTo>
                  <a:pt x="414678" y="116252"/>
                  <a:pt x="411156" y="107754"/>
                  <a:pt x="404113" y="100711"/>
                </a:cubicBezTo>
                <a:cubicBezTo>
                  <a:pt x="397071" y="93669"/>
                  <a:pt x="388572" y="90147"/>
                  <a:pt x="378618" y="90147"/>
                </a:cubicBezTo>
                <a:close/>
                <a:moveTo>
                  <a:pt x="126206" y="90147"/>
                </a:moveTo>
                <a:cubicBezTo>
                  <a:pt x="116252" y="90147"/>
                  <a:pt x="107754" y="93669"/>
                  <a:pt x="100712" y="100711"/>
                </a:cubicBezTo>
                <a:cubicBezTo>
                  <a:pt x="93668" y="107754"/>
                  <a:pt x="90147" y="116252"/>
                  <a:pt x="90147" y="126206"/>
                </a:cubicBezTo>
                <a:cubicBezTo>
                  <a:pt x="90147" y="136160"/>
                  <a:pt x="93668" y="144658"/>
                  <a:pt x="100712" y="151701"/>
                </a:cubicBezTo>
                <a:cubicBezTo>
                  <a:pt x="107754" y="158744"/>
                  <a:pt x="116252" y="162265"/>
                  <a:pt x="126206" y="162265"/>
                </a:cubicBezTo>
                <a:cubicBezTo>
                  <a:pt x="136160" y="162265"/>
                  <a:pt x="144658" y="158744"/>
                  <a:pt x="151701" y="151701"/>
                </a:cubicBezTo>
                <a:cubicBezTo>
                  <a:pt x="158744" y="144658"/>
                  <a:pt x="162265" y="136160"/>
                  <a:pt x="162265" y="126206"/>
                </a:cubicBezTo>
                <a:cubicBezTo>
                  <a:pt x="162265" y="116252"/>
                  <a:pt x="158744" y="107754"/>
                  <a:pt x="151701" y="100711"/>
                </a:cubicBezTo>
                <a:cubicBezTo>
                  <a:pt x="144658" y="93669"/>
                  <a:pt x="136160" y="90147"/>
                  <a:pt x="126206" y="90147"/>
                </a:cubicBezTo>
                <a:close/>
                <a:moveTo>
                  <a:pt x="291429" y="131594"/>
                </a:moveTo>
                <a:cubicBezTo>
                  <a:pt x="289175" y="131899"/>
                  <a:pt x="286969" y="132685"/>
                  <a:pt x="284809" y="133953"/>
                </a:cubicBezTo>
                <a:cubicBezTo>
                  <a:pt x="280489" y="136488"/>
                  <a:pt x="277672" y="140198"/>
                  <a:pt x="276358" y="145081"/>
                </a:cubicBezTo>
                <a:lnTo>
                  <a:pt x="247905" y="252694"/>
                </a:lnTo>
                <a:cubicBezTo>
                  <a:pt x="236636" y="253633"/>
                  <a:pt x="226589" y="257718"/>
                  <a:pt x="217762" y="264948"/>
                </a:cubicBezTo>
                <a:cubicBezTo>
                  <a:pt x="208935" y="272179"/>
                  <a:pt x="203019" y="281428"/>
                  <a:pt x="200015" y="292697"/>
                </a:cubicBezTo>
                <a:cubicBezTo>
                  <a:pt x="196258" y="307158"/>
                  <a:pt x="198136" y="320868"/>
                  <a:pt x="205648" y="333827"/>
                </a:cubicBezTo>
                <a:cubicBezTo>
                  <a:pt x="213161" y="346785"/>
                  <a:pt x="224147" y="355143"/>
                  <a:pt x="238609" y="358899"/>
                </a:cubicBezTo>
                <a:cubicBezTo>
                  <a:pt x="253070" y="362655"/>
                  <a:pt x="266780" y="360777"/>
                  <a:pt x="279739" y="353265"/>
                </a:cubicBezTo>
                <a:cubicBezTo>
                  <a:pt x="292697" y="345752"/>
                  <a:pt x="301054" y="334766"/>
                  <a:pt x="304811" y="320305"/>
                </a:cubicBezTo>
                <a:cubicBezTo>
                  <a:pt x="307815" y="309036"/>
                  <a:pt x="307252" y="298050"/>
                  <a:pt x="303120" y="287344"/>
                </a:cubicBezTo>
                <a:cubicBezTo>
                  <a:pt x="298988" y="276639"/>
                  <a:pt x="292227" y="268094"/>
                  <a:pt x="282837" y="261709"/>
                </a:cubicBezTo>
                <a:lnTo>
                  <a:pt x="311290" y="154096"/>
                </a:lnTo>
                <a:cubicBezTo>
                  <a:pt x="312417" y="149212"/>
                  <a:pt x="311712" y="144658"/>
                  <a:pt x="309177" y="140432"/>
                </a:cubicBezTo>
                <a:cubicBezTo>
                  <a:pt x="306642" y="136207"/>
                  <a:pt x="303026" y="133437"/>
                  <a:pt x="298331" y="132122"/>
                </a:cubicBezTo>
                <a:cubicBezTo>
                  <a:pt x="295983" y="131465"/>
                  <a:pt x="293683" y="131289"/>
                  <a:pt x="291429" y="131594"/>
                </a:cubicBezTo>
                <a:close/>
                <a:moveTo>
                  <a:pt x="432707" y="216353"/>
                </a:moveTo>
                <a:cubicBezTo>
                  <a:pt x="422753" y="216353"/>
                  <a:pt x="414255" y="219875"/>
                  <a:pt x="407213" y="226918"/>
                </a:cubicBezTo>
                <a:cubicBezTo>
                  <a:pt x="400169" y="233960"/>
                  <a:pt x="396648" y="242458"/>
                  <a:pt x="396648" y="252412"/>
                </a:cubicBezTo>
                <a:cubicBezTo>
                  <a:pt x="396648" y="262366"/>
                  <a:pt x="400169" y="270864"/>
                  <a:pt x="407213" y="277907"/>
                </a:cubicBezTo>
                <a:cubicBezTo>
                  <a:pt x="414255" y="284950"/>
                  <a:pt x="422753" y="288471"/>
                  <a:pt x="432707" y="288471"/>
                </a:cubicBezTo>
                <a:cubicBezTo>
                  <a:pt x="442661" y="288471"/>
                  <a:pt x="451159" y="284950"/>
                  <a:pt x="458202" y="277907"/>
                </a:cubicBezTo>
                <a:cubicBezTo>
                  <a:pt x="465245" y="270864"/>
                  <a:pt x="468766" y="262366"/>
                  <a:pt x="468766" y="252412"/>
                </a:cubicBezTo>
                <a:cubicBezTo>
                  <a:pt x="468766" y="242458"/>
                  <a:pt x="465245" y="233960"/>
                  <a:pt x="458202" y="226918"/>
                </a:cubicBezTo>
                <a:cubicBezTo>
                  <a:pt x="451159" y="219875"/>
                  <a:pt x="442661" y="216353"/>
                  <a:pt x="432707" y="216353"/>
                </a:cubicBezTo>
                <a:close/>
                <a:moveTo>
                  <a:pt x="72118" y="216353"/>
                </a:moveTo>
                <a:cubicBezTo>
                  <a:pt x="62164" y="216353"/>
                  <a:pt x="53666" y="219875"/>
                  <a:pt x="46623" y="226918"/>
                </a:cubicBezTo>
                <a:cubicBezTo>
                  <a:pt x="39580" y="233960"/>
                  <a:pt x="36059" y="242458"/>
                  <a:pt x="36059" y="252412"/>
                </a:cubicBezTo>
                <a:cubicBezTo>
                  <a:pt x="36059" y="262366"/>
                  <a:pt x="39580" y="270864"/>
                  <a:pt x="46623" y="277907"/>
                </a:cubicBezTo>
                <a:cubicBezTo>
                  <a:pt x="53666" y="284950"/>
                  <a:pt x="62164" y="288471"/>
                  <a:pt x="72118" y="288471"/>
                </a:cubicBezTo>
                <a:cubicBezTo>
                  <a:pt x="82072" y="288471"/>
                  <a:pt x="90570" y="284950"/>
                  <a:pt x="97612" y="277907"/>
                </a:cubicBezTo>
                <a:cubicBezTo>
                  <a:pt x="104655" y="270864"/>
                  <a:pt x="108177" y="262366"/>
                  <a:pt x="108177" y="252412"/>
                </a:cubicBezTo>
                <a:cubicBezTo>
                  <a:pt x="108177" y="242458"/>
                  <a:pt x="104655" y="233960"/>
                  <a:pt x="97612" y="226918"/>
                </a:cubicBezTo>
                <a:cubicBezTo>
                  <a:pt x="90570" y="219875"/>
                  <a:pt x="82072" y="216353"/>
                  <a:pt x="72118" y="21635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375785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6"/>
            <a:ext cx="2880320" cy="1815882"/>
          </a:xfrm>
          <a:prstGeom prst="rect">
            <a:avLst/>
          </a:prstGeom>
          <a:noFill/>
        </p:spPr>
        <p:txBody>
          <a:bodyPr wrap="square" rtlCol="0">
            <a:spAutoFit/>
          </a:bodyPr>
          <a:lstStyle/>
          <a:p>
            <a:r>
              <a:rPr lang="en-US" sz="2800"/>
              <a:t>Mencari pemisah terbaik antara individu      dengan individu</a:t>
            </a:r>
          </a:p>
        </p:txBody>
      </p:sp>
      <p:sp>
        <p:nvSpPr>
          <p:cNvPr id="71" name="5-Point Star 70"/>
          <p:cNvSpPr/>
          <p:nvPr/>
        </p:nvSpPr>
        <p:spPr>
          <a:xfrm>
            <a:off x="8904312" y="350100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9984432"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536160" y="4697850"/>
            <a:ext cx="2880320" cy="1323439"/>
          </a:xfrm>
          <a:prstGeom prst="rect">
            <a:avLst/>
          </a:prstGeom>
          <a:noFill/>
        </p:spPr>
        <p:txBody>
          <a:bodyPr wrap="square" rtlCol="0">
            <a:spAutoFit/>
          </a:bodyPr>
          <a:lstStyle/>
          <a:p>
            <a:r>
              <a:rPr lang="en-US" sz="2000"/>
              <a:t>Pemisahan dilakukan untuk masing-masing variabel, bukan kombinasinya.</a:t>
            </a:r>
          </a:p>
        </p:txBody>
      </p:sp>
      <p:grpSp>
        <p:nvGrpSpPr>
          <p:cNvPr id="76" name="Group 75"/>
          <p:cNvGrpSpPr/>
          <p:nvPr/>
        </p:nvGrpSpPr>
        <p:grpSpPr>
          <a:xfrm>
            <a:off x="2855640" y="1052736"/>
            <a:ext cx="4536504" cy="4617804"/>
            <a:chOff x="1331640" y="1052736"/>
            <a:chExt cx="4536504" cy="4617804"/>
          </a:xfrm>
        </p:grpSpPr>
        <p:grpSp>
          <p:nvGrpSpPr>
            <p:cNvPr id="3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0983957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7"/>
            <a:ext cx="2880320" cy="3108543"/>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36827641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76"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2880320" cy="3477875"/>
          </a:xfrm>
          <a:prstGeom prst="rect">
            <a:avLst/>
          </a:prstGeom>
          <a:noFill/>
        </p:spPr>
        <p:txBody>
          <a:bodyPr wrap="square" rtlCol="0">
            <a:spAutoFit/>
          </a:bodyPr>
          <a:lstStyle/>
          <a:p>
            <a:r>
              <a:rPr lang="en-US" sz="2000"/>
              <a:t>Pemisahan menggunakan garis A = 2, menghasilkan dua kelompok:</a:t>
            </a:r>
          </a:p>
          <a:p>
            <a:endParaRPr lang="en-US" sz="2000"/>
          </a:p>
          <a:p>
            <a:r>
              <a:rPr lang="en-US" sz="2000"/>
              <a:t>Kelompok 1    A &lt; 2</a:t>
            </a:r>
          </a:p>
          <a:p>
            <a:endParaRPr lang="en-US" sz="2000"/>
          </a:p>
          <a:p>
            <a:endParaRPr lang="en-US" sz="2000"/>
          </a:p>
          <a:p>
            <a:endParaRPr lang="en-US" sz="2000"/>
          </a:p>
          <a:p>
            <a:endParaRPr lang="en-US" sz="2000"/>
          </a:p>
          <a:p>
            <a:r>
              <a:rPr lang="en-US" sz="2000"/>
              <a:t>Kelompok 2   A </a:t>
            </a:r>
            <a:r>
              <a:rPr lang="en-US" sz="2000">
                <a:sym typeface="Symbol"/>
              </a:rPr>
              <a:t> 2</a:t>
            </a:r>
            <a:endParaRPr lang="en-US" sz="2000"/>
          </a:p>
          <a:p>
            <a:endParaRPr lang="en-US" sz="2000"/>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a:t>
            </a:r>
          </a:p>
        </p:txBody>
      </p:sp>
      <p:sp>
        <p:nvSpPr>
          <p:cNvPr id="80" name="TextBox 79"/>
          <p:cNvSpPr txBox="1"/>
          <p:nvPr/>
        </p:nvSpPr>
        <p:spPr>
          <a:xfrm>
            <a:off x="5447928"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81"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86"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14503477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4"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3131840" cy="3477875"/>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807968"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2.7</a:t>
            </a:r>
          </a:p>
        </p:txBody>
      </p:sp>
      <p:sp>
        <p:nvSpPr>
          <p:cNvPr id="80" name="TextBox 79"/>
          <p:cNvSpPr txBox="1"/>
          <p:nvPr/>
        </p:nvSpPr>
        <p:spPr>
          <a:xfrm>
            <a:off x="5951984"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7"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8"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5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684209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76" name="Group 75"/>
          <p:cNvGrpSpPr/>
          <p:nvPr/>
        </p:nvGrpSpPr>
        <p:grpSpPr>
          <a:xfrm>
            <a:off x="2351584" y="4628078"/>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2" name="Group 91"/>
          <p:cNvGrpSpPr/>
          <p:nvPr/>
        </p:nvGrpSpPr>
        <p:grpSpPr>
          <a:xfrm>
            <a:off x="3935760" y="4628078"/>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97" name="Group 80"/>
          <p:cNvGrpSpPr/>
          <p:nvPr/>
        </p:nvGrpSpPr>
        <p:grpSpPr>
          <a:xfrm>
            <a:off x="6960096" y="4628078"/>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02" name="Group 85"/>
          <p:cNvGrpSpPr/>
          <p:nvPr/>
        </p:nvGrpSpPr>
        <p:grpSpPr>
          <a:xfrm>
            <a:off x="8760296" y="4628078"/>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07"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12" name="TextBox 111"/>
          <p:cNvSpPr txBox="1"/>
          <p:nvPr/>
        </p:nvSpPr>
        <p:spPr>
          <a:xfrm>
            <a:off x="4151784" y="5714092"/>
            <a:ext cx="4104456" cy="523220"/>
          </a:xfrm>
          <a:prstGeom prst="rect">
            <a:avLst/>
          </a:prstGeom>
          <a:noFill/>
        </p:spPr>
        <p:txBody>
          <a:bodyPr wrap="square" rtlCol="0">
            <a:spAutoFit/>
          </a:bodyPr>
          <a:lstStyle/>
          <a:p>
            <a:pPr algn="ctr"/>
            <a:r>
              <a:rPr lang="en-US" sz="2800" b="1"/>
              <a:t>Mana yang lebih baik?</a:t>
            </a:r>
          </a:p>
        </p:txBody>
      </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0716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4" name="Group 75"/>
          <p:cNvGrpSpPr/>
          <p:nvPr/>
        </p:nvGrpSpPr>
        <p:grpSpPr>
          <a:xfrm>
            <a:off x="2351584" y="4484062"/>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5" name="Group 91"/>
          <p:cNvGrpSpPr/>
          <p:nvPr/>
        </p:nvGrpSpPr>
        <p:grpSpPr>
          <a:xfrm>
            <a:off x="3935760" y="4484062"/>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6" name="Group 80"/>
          <p:cNvGrpSpPr/>
          <p:nvPr/>
        </p:nvGrpSpPr>
        <p:grpSpPr>
          <a:xfrm>
            <a:off x="6960096" y="4484062"/>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7" name="Group 85"/>
          <p:cNvGrpSpPr/>
          <p:nvPr/>
        </p:nvGrpSpPr>
        <p:grpSpPr>
          <a:xfrm>
            <a:off x="8760296" y="4484062"/>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8"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84090" y="1619508"/>
            <a:ext cx="1944216" cy="369332"/>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41" name="TextBox 40"/>
          <p:cNvSpPr txBox="1"/>
          <p:nvPr/>
        </p:nvSpPr>
        <p:spPr>
          <a:xfrm>
            <a:off x="2135560" y="5219908"/>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42" name="TextBox 41"/>
          <p:cNvSpPr txBox="1"/>
          <p:nvPr/>
        </p:nvSpPr>
        <p:spPr>
          <a:xfrm>
            <a:off x="3840872" y="5219908"/>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43" name="TextBox 42"/>
          <p:cNvSpPr txBox="1"/>
          <p:nvPr/>
        </p:nvSpPr>
        <p:spPr>
          <a:xfrm>
            <a:off x="6865208" y="5219908"/>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44" name="TextBox 43"/>
          <p:cNvSpPr txBox="1"/>
          <p:nvPr/>
        </p:nvSpPr>
        <p:spPr>
          <a:xfrm>
            <a:off x="8521392" y="5219908"/>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45" name="TextBox 44"/>
          <p:cNvSpPr txBox="1"/>
          <p:nvPr/>
        </p:nvSpPr>
        <p:spPr>
          <a:xfrm>
            <a:off x="2711624"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46" name="TextBox 45"/>
          <p:cNvSpPr txBox="1"/>
          <p:nvPr/>
        </p:nvSpPr>
        <p:spPr>
          <a:xfrm>
            <a:off x="7248128"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47" name="TextBox 46"/>
          <p:cNvSpPr txBox="1"/>
          <p:nvPr/>
        </p:nvSpPr>
        <p:spPr>
          <a:xfrm>
            <a:off x="4727848" y="5356200"/>
            <a:ext cx="360040" cy="1569660"/>
          </a:xfrm>
          <a:prstGeom prst="rect">
            <a:avLst/>
          </a:prstGeom>
          <a:noFill/>
        </p:spPr>
        <p:txBody>
          <a:bodyPr wrap="square" rtlCol="0">
            <a:spAutoFit/>
          </a:bodyPr>
          <a:lstStyle/>
          <a:p>
            <a:r>
              <a:rPr lang="en-US" sz="9600" b="1">
                <a:sym typeface="Wingdings 2"/>
              </a:rPr>
              <a:t></a:t>
            </a:r>
            <a:endParaRPr lang="en-US" sz="9600" b="1"/>
          </a:p>
        </p:txBody>
      </p:sp>
    </p:spTree>
    <p:extLst>
      <p:ext uri="{BB962C8B-B14F-4D97-AF65-F5344CB8AC3E}">
        <p14:creationId xmlns:p14="http://schemas.microsoft.com/office/powerpoint/2010/main" val="26063506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360012956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66" name="Straight Connector 65"/>
          <p:cNvCxnSpPr/>
          <p:nvPr/>
        </p:nvCxnSpPr>
        <p:spPr>
          <a:xfrm rot="5400000" flipV="1">
            <a:off x="4250998" y="2614758"/>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91544" y="2852936"/>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68" name="Straight Connector 67"/>
          <p:cNvCxnSpPr/>
          <p:nvPr/>
        </p:nvCxnSpPr>
        <p:spPr>
          <a:xfrm rot="5400000" flipV="1">
            <a:off x="6165736" y="3647296"/>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176120" y="4077072"/>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162286868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Representasi Hasil Pemisahan</a:t>
            </a:r>
            <a:endParaRPr lang="en-US" sz="3000" b="1" dirty="0">
              <a:latin typeface="+mj-lt"/>
              <a:ea typeface="+mj-ea"/>
              <a:cs typeface="+mj-cs"/>
            </a:endParaRPr>
          </a:p>
        </p:txBody>
      </p:sp>
      <p:pic>
        <p:nvPicPr>
          <p:cNvPr id="40962" name="Picture 2"/>
          <p:cNvPicPr>
            <a:picLocks noChangeAspect="1" noChangeArrowheads="1"/>
          </p:cNvPicPr>
          <p:nvPr/>
        </p:nvPicPr>
        <p:blipFill>
          <a:blip r:embed="rId2" cstate="print"/>
          <a:srcRect/>
          <a:stretch>
            <a:fillRect/>
          </a:stretch>
        </p:blipFill>
        <p:spPr bwMode="auto">
          <a:xfrm>
            <a:off x="1524001" y="980728"/>
            <a:ext cx="3927437" cy="3528392"/>
          </a:xfrm>
          <a:prstGeom prst="rect">
            <a:avLst/>
          </a:prstGeom>
          <a:noFill/>
          <a:ln w="9525">
            <a:noFill/>
            <a:miter lim="800000"/>
            <a:headEnd/>
            <a:tailEnd/>
          </a:ln>
        </p:spPr>
      </p:pic>
      <p:sp>
        <p:nvSpPr>
          <p:cNvPr id="73" name="Rounded Rectangle 72"/>
          <p:cNvSpPr/>
          <p:nvPr/>
        </p:nvSpPr>
        <p:spPr>
          <a:xfrm>
            <a:off x="7428148" y="1196752"/>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6240016"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8832304"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663952"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6888088"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8256240"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a:off x="9480376"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73" idx="2"/>
            <a:endCxn id="76" idx="0"/>
          </p:cNvCxnSpPr>
          <p:nvPr/>
        </p:nvCxnSpPr>
        <p:spPr>
          <a:xfrm flipH="1">
            <a:off x="6780076" y="1916832"/>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3" idx="2"/>
            <a:endCxn id="77" idx="0"/>
          </p:cNvCxnSpPr>
          <p:nvPr/>
        </p:nvCxnSpPr>
        <p:spPr>
          <a:xfrm>
            <a:off x="7968208" y="1916832"/>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 name="Group 75"/>
          <p:cNvGrpSpPr/>
          <p:nvPr/>
        </p:nvGrpSpPr>
        <p:grpSpPr>
          <a:xfrm>
            <a:off x="7464152" y="1203226"/>
            <a:ext cx="1368152" cy="745138"/>
            <a:chOff x="6804248" y="1484784"/>
            <a:chExt cx="1368152" cy="745138"/>
          </a:xfrm>
        </p:grpSpPr>
        <p:sp>
          <p:nvSpPr>
            <p:cNvPr id="89" name="5-Point Star 8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92" name="TextBox 91"/>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93" name="Group 75"/>
          <p:cNvGrpSpPr/>
          <p:nvPr/>
        </p:nvGrpSpPr>
        <p:grpSpPr>
          <a:xfrm>
            <a:off x="6312024" y="2780928"/>
            <a:ext cx="1368152" cy="745138"/>
            <a:chOff x="6804248" y="1484784"/>
            <a:chExt cx="1368152" cy="745138"/>
          </a:xfrm>
        </p:grpSpPr>
        <p:sp>
          <p:nvSpPr>
            <p:cNvPr id="94" name="5-Point Star 9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7" name="TextBox 96"/>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8" name="Group 91"/>
          <p:cNvGrpSpPr/>
          <p:nvPr/>
        </p:nvGrpSpPr>
        <p:grpSpPr>
          <a:xfrm>
            <a:off x="8904312" y="2780928"/>
            <a:ext cx="1368152" cy="745138"/>
            <a:chOff x="6804248" y="1484784"/>
            <a:chExt cx="1368152" cy="745138"/>
          </a:xfrm>
        </p:grpSpPr>
        <p:sp>
          <p:nvSpPr>
            <p:cNvPr id="99" name="5-Point Star 9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02" name="TextBox 10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03" name="Group 75"/>
          <p:cNvGrpSpPr/>
          <p:nvPr/>
        </p:nvGrpSpPr>
        <p:grpSpPr>
          <a:xfrm>
            <a:off x="5735960" y="4869160"/>
            <a:ext cx="1368152" cy="745138"/>
            <a:chOff x="6804248" y="1484784"/>
            <a:chExt cx="1368152" cy="745138"/>
          </a:xfrm>
        </p:grpSpPr>
        <p:sp>
          <p:nvSpPr>
            <p:cNvPr id="104" name="5-Point Star 10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07" name="TextBox 106"/>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108" name="Group 75"/>
          <p:cNvGrpSpPr/>
          <p:nvPr/>
        </p:nvGrpSpPr>
        <p:grpSpPr>
          <a:xfrm>
            <a:off x="6960096" y="4869160"/>
            <a:ext cx="1368152" cy="745138"/>
            <a:chOff x="6804248" y="1484784"/>
            <a:chExt cx="1368152" cy="745138"/>
          </a:xfrm>
        </p:grpSpPr>
        <p:sp>
          <p:nvSpPr>
            <p:cNvPr id="109" name="5-Point Star 10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2" name="TextBox 111"/>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114" name="Straight Connector 113"/>
          <p:cNvCxnSpPr/>
          <p:nvPr/>
        </p:nvCxnSpPr>
        <p:spPr>
          <a:xfrm flipH="1">
            <a:off x="6240016" y="3501008"/>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744072" y="3501008"/>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76636" y="1988840"/>
            <a:ext cx="792088" cy="369332"/>
          </a:xfrm>
          <a:prstGeom prst="rect">
            <a:avLst/>
          </a:prstGeom>
          <a:noFill/>
        </p:spPr>
        <p:txBody>
          <a:bodyPr wrap="square" rtlCol="0">
            <a:spAutoFit/>
          </a:bodyPr>
          <a:lstStyle/>
          <a:p>
            <a:pPr algn="ctr"/>
            <a:r>
              <a:rPr lang="en-US"/>
              <a:t>A &lt; 2</a:t>
            </a:r>
          </a:p>
        </p:txBody>
      </p:sp>
      <p:sp>
        <p:nvSpPr>
          <p:cNvPr id="119" name="TextBox 118"/>
          <p:cNvSpPr txBox="1"/>
          <p:nvPr/>
        </p:nvSpPr>
        <p:spPr>
          <a:xfrm>
            <a:off x="6816080" y="3501008"/>
            <a:ext cx="864096" cy="369332"/>
          </a:xfrm>
          <a:prstGeom prst="rect">
            <a:avLst/>
          </a:prstGeom>
          <a:noFill/>
        </p:spPr>
        <p:txBody>
          <a:bodyPr wrap="square" rtlCol="0">
            <a:spAutoFit/>
          </a:bodyPr>
          <a:lstStyle/>
          <a:p>
            <a:pPr algn="ctr"/>
            <a:r>
              <a:rPr lang="en-US"/>
              <a:t>B &lt; 1.9</a:t>
            </a:r>
          </a:p>
        </p:txBody>
      </p:sp>
      <p:cxnSp>
        <p:nvCxnSpPr>
          <p:cNvPr id="121" name="Straight Connector 120"/>
          <p:cNvCxnSpPr>
            <a:endCxn id="82" idx="0"/>
          </p:cNvCxnSpPr>
          <p:nvPr/>
        </p:nvCxnSpPr>
        <p:spPr>
          <a:xfrm flipH="1">
            <a:off x="8796300" y="3501008"/>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83" idx="0"/>
          </p:cNvCxnSpPr>
          <p:nvPr/>
        </p:nvCxnSpPr>
        <p:spPr>
          <a:xfrm>
            <a:off x="9336360" y="3501008"/>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9480376" y="3501008"/>
            <a:ext cx="864096" cy="369332"/>
          </a:xfrm>
          <a:prstGeom prst="rect">
            <a:avLst/>
          </a:prstGeom>
          <a:noFill/>
        </p:spPr>
        <p:txBody>
          <a:bodyPr wrap="square" rtlCol="0">
            <a:spAutoFit/>
          </a:bodyPr>
          <a:lstStyle/>
          <a:p>
            <a:pPr algn="ctr"/>
            <a:r>
              <a:rPr lang="en-US"/>
              <a:t>B &lt; 0.6</a:t>
            </a:r>
          </a:p>
        </p:txBody>
      </p:sp>
      <p:grpSp>
        <p:nvGrpSpPr>
          <p:cNvPr id="130" name="Group 75"/>
          <p:cNvGrpSpPr/>
          <p:nvPr/>
        </p:nvGrpSpPr>
        <p:grpSpPr>
          <a:xfrm>
            <a:off x="8328248" y="4869160"/>
            <a:ext cx="1368152" cy="745138"/>
            <a:chOff x="6804248" y="1484784"/>
            <a:chExt cx="1368152" cy="745138"/>
          </a:xfrm>
        </p:grpSpPr>
        <p:sp>
          <p:nvSpPr>
            <p:cNvPr id="131" name="5-Point Star 13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34" name="TextBox 133"/>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35" name="Group 75"/>
          <p:cNvGrpSpPr/>
          <p:nvPr/>
        </p:nvGrpSpPr>
        <p:grpSpPr>
          <a:xfrm>
            <a:off x="9552384" y="4869160"/>
            <a:ext cx="1368152" cy="745138"/>
            <a:chOff x="6804248" y="1484784"/>
            <a:chExt cx="1368152" cy="745138"/>
          </a:xfrm>
        </p:grpSpPr>
        <p:sp>
          <p:nvSpPr>
            <p:cNvPr id="136" name="5-Point Star 13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39" name="TextBox 13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21959633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Beberapa Istilah</a:t>
            </a:r>
            <a:endParaRPr lang="en-US" sz="3000" b="1" dirty="0">
              <a:latin typeface="+mj-lt"/>
              <a:ea typeface="+mj-ea"/>
              <a:cs typeface="+mj-cs"/>
            </a:endParaRPr>
          </a:p>
        </p:txBody>
      </p:sp>
      <p:pic>
        <p:nvPicPr>
          <p:cNvPr id="41986" name="Picture 2"/>
          <p:cNvPicPr>
            <a:picLocks noChangeAspect="1" noChangeArrowheads="1"/>
          </p:cNvPicPr>
          <p:nvPr/>
        </p:nvPicPr>
        <p:blipFill>
          <a:blip r:embed="rId2" cstate="print"/>
          <a:srcRect/>
          <a:stretch>
            <a:fillRect/>
          </a:stretch>
        </p:blipFill>
        <p:spPr bwMode="auto">
          <a:xfrm>
            <a:off x="4079776" y="1340768"/>
            <a:ext cx="4464496" cy="4092454"/>
          </a:xfrm>
          <a:prstGeom prst="rect">
            <a:avLst/>
          </a:prstGeom>
          <a:noFill/>
          <a:ln w="9525">
            <a:noFill/>
            <a:miter lim="800000"/>
            <a:headEnd/>
            <a:tailEnd/>
          </a:ln>
        </p:spPr>
      </p:pic>
      <p:sp>
        <p:nvSpPr>
          <p:cNvPr id="63" name="TextBox 62"/>
          <p:cNvSpPr txBox="1"/>
          <p:nvPr/>
        </p:nvSpPr>
        <p:spPr>
          <a:xfrm>
            <a:off x="1991544" y="2852937"/>
            <a:ext cx="1440160" cy="954107"/>
          </a:xfrm>
          <a:prstGeom prst="rect">
            <a:avLst/>
          </a:prstGeom>
          <a:noFill/>
        </p:spPr>
        <p:txBody>
          <a:bodyPr wrap="square" rtlCol="0">
            <a:spAutoFit/>
          </a:bodyPr>
          <a:lstStyle/>
          <a:p>
            <a:r>
              <a:rPr lang="en-US" sz="2800"/>
              <a:t>node</a:t>
            </a:r>
          </a:p>
          <a:p>
            <a:r>
              <a:rPr lang="en-US" sz="2800"/>
              <a:t>(simpul)</a:t>
            </a:r>
          </a:p>
        </p:txBody>
      </p:sp>
      <p:cxnSp>
        <p:nvCxnSpPr>
          <p:cNvPr id="65" name="Straight Arrow Connector 64"/>
          <p:cNvCxnSpPr/>
          <p:nvPr/>
        </p:nvCxnSpPr>
        <p:spPr>
          <a:xfrm>
            <a:off x="2927648" y="3140968"/>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063552" y="4725145"/>
            <a:ext cx="2232248" cy="954107"/>
          </a:xfrm>
          <a:prstGeom prst="rect">
            <a:avLst/>
          </a:prstGeom>
          <a:noFill/>
        </p:spPr>
        <p:txBody>
          <a:bodyPr wrap="square" rtlCol="0">
            <a:spAutoFit/>
          </a:bodyPr>
          <a:lstStyle/>
          <a:p>
            <a:r>
              <a:rPr lang="en-US" sz="2800"/>
              <a:t>leaf</a:t>
            </a:r>
          </a:p>
          <a:p>
            <a:r>
              <a:rPr lang="en-US" sz="2800"/>
              <a:t>(simpul akhir)</a:t>
            </a:r>
          </a:p>
        </p:txBody>
      </p:sp>
      <p:cxnSp>
        <p:nvCxnSpPr>
          <p:cNvPr id="67" name="Straight Arrow Connector 66"/>
          <p:cNvCxnSpPr/>
          <p:nvPr/>
        </p:nvCxnSpPr>
        <p:spPr>
          <a:xfrm>
            <a:off x="2999656" y="5013176"/>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91544" y="1412777"/>
            <a:ext cx="2088232" cy="954107"/>
          </a:xfrm>
          <a:prstGeom prst="rect">
            <a:avLst/>
          </a:prstGeom>
          <a:noFill/>
        </p:spPr>
        <p:txBody>
          <a:bodyPr wrap="square" rtlCol="0">
            <a:spAutoFit/>
          </a:bodyPr>
          <a:lstStyle/>
          <a:p>
            <a:r>
              <a:rPr lang="en-US" sz="2800"/>
              <a:t>root</a:t>
            </a:r>
          </a:p>
          <a:p>
            <a:r>
              <a:rPr lang="en-US" sz="2800"/>
              <a:t>(simpul akar)</a:t>
            </a:r>
          </a:p>
        </p:txBody>
      </p:sp>
      <p:cxnSp>
        <p:nvCxnSpPr>
          <p:cNvPr id="70" name="Straight Arrow Connector 69"/>
          <p:cNvCxnSpPr/>
          <p:nvPr/>
        </p:nvCxnSpPr>
        <p:spPr>
          <a:xfrm>
            <a:off x="2927648" y="1700808"/>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760296" y="1475492"/>
            <a:ext cx="2088232" cy="369332"/>
          </a:xfrm>
          <a:prstGeom prst="rect">
            <a:avLst/>
          </a:prstGeom>
          <a:noFill/>
        </p:spPr>
        <p:txBody>
          <a:bodyPr wrap="square" rtlCol="0">
            <a:spAutoFit/>
          </a:bodyPr>
          <a:lstStyle/>
          <a:p>
            <a:r>
              <a:rPr lang="en-US"/>
              <a:t>Level 0</a:t>
            </a:r>
          </a:p>
        </p:txBody>
      </p:sp>
      <p:sp>
        <p:nvSpPr>
          <p:cNvPr id="74" name="TextBox 73"/>
          <p:cNvSpPr txBox="1"/>
          <p:nvPr/>
        </p:nvSpPr>
        <p:spPr>
          <a:xfrm>
            <a:off x="8760296" y="2987660"/>
            <a:ext cx="2088232" cy="369332"/>
          </a:xfrm>
          <a:prstGeom prst="rect">
            <a:avLst/>
          </a:prstGeom>
          <a:noFill/>
        </p:spPr>
        <p:txBody>
          <a:bodyPr wrap="square" rtlCol="0">
            <a:spAutoFit/>
          </a:bodyPr>
          <a:lstStyle/>
          <a:p>
            <a:r>
              <a:rPr lang="en-US"/>
              <a:t>Level 1</a:t>
            </a:r>
          </a:p>
        </p:txBody>
      </p:sp>
      <p:sp>
        <p:nvSpPr>
          <p:cNvPr id="75" name="TextBox 74"/>
          <p:cNvSpPr txBox="1"/>
          <p:nvPr/>
        </p:nvSpPr>
        <p:spPr>
          <a:xfrm>
            <a:off x="8760296" y="4787860"/>
            <a:ext cx="2088232" cy="369332"/>
          </a:xfrm>
          <a:prstGeom prst="rect">
            <a:avLst/>
          </a:prstGeom>
          <a:noFill/>
        </p:spPr>
        <p:txBody>
          <a:bodyPr wrap="square" rtlCol="0">
            <a:spAutoFit/>
          </a:bodyPr>
          <a:lstStyle/>
          <a:p>
            <a:r>
              <a:rPr lang="en-US"/>
              <a:t>Level 2</a:t>
            </a:r>
          </a:p>
        </p:txBody>
      </p:sp>
      <p:sp>
        <p:nvSpPr>
          <p:cNvPr id="78" name="TextBox 77"/>
          <p:cNvSpPr txBox="1"/>
          <p:nvPr/>
        </p:nvSpPr>
        <p:spPr>
          <a:xfrm>
            <a:off x="9551876" y="3717032"/>
            <a:ext cx="2232248" cy="523220"/>
          </a:xfrm>
          <a:prstGeom prst="rect">
            <a:avLst/>
          </a:prstGeom>
          <a:noFill/>
        </p:spPr>
        <p:txBody>
          <a:bodyPr wrap="square" rtlCol="0">
            <a:spAutoFit/>
          </a:bodyPr>
          <a:lstStyle/>
          <a:p>
            <a:r>
              <a:rPr lang="en-US" sz="2800"/>
              <a:t>depth</a:t>
            </a:r>
          </a:p>
        </p:txBody>
      </p:sp>
      <p:cxnSp>
        <p:nvCxnSpPr>
          <p:cNvPr id="80" name="Straight Arrow Connector 79"/>
          <p:cNvCxnSpPr/>
          <p:nvPr/>
        </p:nvCxnSpPr>
        <p:spPr>
          <a:xfrm flipH="1">
            <a:off x="9487198" y="4173790"/>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7839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6|16.7|14.7|1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7386</TotalTime>
  <Words>5184</Words>
  <Application>Microsoft Office PowerPoint</Application>
  <PresentationFormat>Widescreen</PresentationFormat>
  <Paragraphs>1129</Paragraphs>
  <Slides>147</Slides>
  <Notes>9</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72" baseType="lpstr">
      <vt:lpstr>ＭＳ Ｐゴシック</vt:lpstr>
      <vt:lpstr>游ゴシック</vt:lpstr>
      <vt:lpstr>-apple-system</vt:lpstr>
      <vt:lpstr>Arial</vt:lpstr>
      <vt:lpstr>Avenir Next Cyr W04 Demi</vt:lpstr>
      <vt:lpstr>Avenir Next Cyr W04 Demi Italic</vt:lpstr>
      <vt:lpstr>Calibri</vt:lpstr>
      <vt:lpstr>Calibri Light</vt:lpstr>
      <vt:lpstr>Comic Sans MS</vt:lpstr>
      <vt:lpstr>Courier New</vt:lpstr>
      <vt:lpstr>等线</vt:lpstr>
      <vt:lpstr>等线 Light</vt:lpstr>
      <vt:lpstr>GeosansLight</vt:lpstr>
      <vt:lpstr>Lucida Console</vt:lpstr>
      <vt:lpstr>Mistral</vt:lpstr>
      <vt:lpstr>Montserrat</vt:lpstr>
      <vt:lpstr>Roboto</vt:lpstr>
      <vt:lpstr>Source Sans Pro Light</vt:lpstr>
      <vt:lpstr>Symbol</vt:lpstr>
      <vt:lpstr>Times New Roman</vt:lpstr>
      <vt:lpstr>Wingdings</vt:lpstr>
      <vt:lpstr>Wingdings 2</vt:lpstr>
      <vt:lpstr>Office Theme</vt:lpstr>
      <vt:lpstr>Equation</vt:lpstr>
      <vt:lpstr>Visio</vt:lpstr>
      <vt:lpstr>PowerPoint Presentation</vt:lpstr>
      <vt:lpstr>Outline</vt:lpstr>
      <vt:lpstr>Siapa Saya?</vt:lpstr>
      <vt:lpstr>Bagus Sartono</vt:lpstr>
      <vt:lpstr>Bagus Sartono</vt:lpstr>
      <vt:lpstr>aktifitas lain: Penulis rubrik Business Analytics di Majalah InfoKomputer</vt:lpstr>
      <vt:lpstr>Kompetensi Terkait Data</vt:lpstr>
      <vt:lpstr>Pemodelan Prediktif</vt:lpstr>
      <vt:lpstr>Sama atau Berbeda?</vt:lpstr>
      <vt:lpstr>PowerPoint Presentation</vt:lpstr>
      <vt:lpstr>Types of Analytics</vt:lpstr>
      <vt:lpstr>Kegunaan Analitika</vt:lpstr>
      <vt:lpstr>Predictive Analytics</vt:lpstr>
      <vt:lpstr>Predictive Analytics in Business</vt:lpstr>
      <vt:lpstr>Predictive Analytics in Business</vt:lpstr>
      <vt:lpstr>Predictive Analytics in Business</vt:lpstr>
      <vt:lpstr>Common Classification Model Algorithms</vt:lpstr>
      <vt:lpstr>Perlu Eksplorasi?</vt:lpstr>
      <vt:lpstr>PowerPoint Presentation</vt:lpstr>
      <vt:lpstr>Catatan dari Pengalaman #1</vt:lpstr>
      <vt:lpstr>Cerita dari Kantor Kementerian</vt:lpstr>
      <vt:lpstr>PowerPoint Presentation</vt:lpstr>
      <vt:lpstr>PowerPoint Presentation</vt:lpstr>
      <vt:lpstr>Catatan dari Pengalaman #2</vt:lpstr>
      <vt:lpstr>Ilustrasi *)</vt:lpstr>
      <vt:lpstr>terkesan ada hubungan negatif antara APBD Bidang Pendidikan dan IPM</vt:lpstr>
      <vt:lpstr>Lihat perbedaan tampilan kalau dibedakan antara Kota dan Kabupaten</vt:lpstr>
      <vt:lpstr>Kesan hubungan negatif menjadi berkebalikan</vt:lpstr>
      <vt:lpstr>Catatan dari Pengalaman #3</vt:lpstr>
      <vt:lpstr>Cerita dari Kebun Kelapa</vt:lpstr>
      <vt:lpstr>Cerita dari Telco-company</vt:lpstr>
      <vt:lpstr>Hands-On Session</vt:lpstr>
      <vt:lpstr>Bahan Diskusi</vt:lpstr>
      <vt:lpstr>PowerPoint Presentation</vt:lpstr>
      <vt:lpstr>PowerPoint Presentation</vt:lpstr>
      <vt:lpstr>Outline</vt:lpstr>
      <vt:lpstr>Pendahuluan</vt:lpstr>
      <vt:lpstr>Diskretisasi</vt:lpstr>
      <vt:lpstr>Diskretisasi</vt:lpstr>
      <vt:lpstr>Motivasi</vt:lpstr>
      <vt:lpstr>PowerPoint Presentation</vt:lpstr>
      <vt:lpstr>Unsupervised Discretization</vt:lpstr>
      <vt:lpstr>Equal Width dan Equal Frequency</vt:lpstr>
      <vt:lpstr>PowerPoint Presentation</vt:lpstr>
      <vt:lpstr>PowerPoint Presentation</vt:lpstr>
      <vt:lpstr>PowerPoint Presentation</vt:lpstr>
      <vt:lpstr>Ilustrasi efek diskretisasi terhadap kualitas model prediktif</vt:lpstr>
      <vt:lpstr>PowerPoint Presentation</vt:lpstr>
      <vt:lpstr>PowerPoint Presentation</vt:lpstr>
      <vt:lpstr>Supervised Discretization</vt:lpstr>
      <vt:lpstr>Description of Representative Methods</vt:lpstr>
      <vt:lpstr>Description of Representative Methods</vt:lpstr>
      <vt:lpstr>Description of Representative Methods</vt:lpstr>
      <vt:lpstr>Ilustrasi efek diskretisasi terhadap kualitas model prediktif</vt:lpstr>
      <vt:lpstr>PowerPoint Presentation</vt:lpstr>
      <vt:lpstr>Description of Representative Methods</vt:lpstr>
      <vt:lpstr>Description of Representative Methods</vt:lpstr>
      <vt:lpstr>Description of Representative Methods</vt:lpstr>
      <vt:lpstr>Ilustrasi efek diskretisasi terhadap kualitas model prediktif</vt:lpstr>
      <vt:lpstr>PowerPoint Presentation</vt:lpstr>
      <vt:lpstr>PowerPoint Presentation</vt:lpstr>
      <vt:lpstr>Introduction</vt:lpstr>
      <vt:lpstr>What is Weight of Evidence (WOE)?</vt:lpstr>
      <vt:lpstr>PowerPoint Presentation</vt:lpstr>
      <vt:lpstr>Steps of Calculating WOE</vt:lpstr>
      <vt:lpstr>Steps of Calculating WOE</vt:lpstr>
      <vt:lpstr>Rules related to WOE</vt:lpstr>
      <vt:lpstr>Number of Bins (Groups)</vt:lpstr>
      <vt:lpstr>Handle Zero Event/ Non-Event</vt:lpstr>
      <vt:lpstr>Benefits of WOE</vt:lpstr>
      <vt:lpstr>What is Information Value (IV)?</vt:lpstr>
      <vt:lpstr>Rules related to Information Value</vt:lpstr>
      <vt:lpstr>Hands-On</vt:lpstr>
      <vt:lpstr>PowerPoint Presentation</vt:lpstr>
      <vt:lpstr>Outline</vt:lpstr>
      <vt:lpstr>Nama Lain</vt:lpstr>
      <vt:lpstr>Kegunaan</vt:lpstr>
      <vt:lpstr>Metode Lain yang Setara Kegunaannya</vt:lpstr>
      <vt:lpstr>Ilustrasi penggunaan pohon klasifikasi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Rationale</vt:lpstr>
      <vt:lpstr>Why Ensemble Works?</vt:lpstr>
      <vt:lpstr>Why does it work?</vt:lpstr>
      <vt:lpstr>What is the Main Challenge for  Developing Ensemble Models?</vt:lpstr>
      <vt:lpstr>General Idea</vt:lpstr>
      <vt:lpstr>Bagging</vt:lpstr>
      <vt:lpstr>Bagging </vt:lpstr>
      <vt:lpstr>Bagging</vt:lpstr>
      <vt:lpstr>Bagging</vt:lpstr>
      <vt:lpstr>Bagging</vt:lpstr>
      <vt:lpstr>Bagging</vt:lpstr>
      <vt:lpstr>Random Forest</vt:lpstr>
      <vt:lpstr>Definition</vt:lpstr>
      <vt:lpstr>Review tentang Classification Tree atau Decision Trees</vt:lpstr>
      <vt:lpstr>Algoritma umum Random Forest</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PowerPoint Presentation</vt:lpstr>
      <vt:lpstr>PowerPoint Presentation</vt:lpstr>
      <vt:lpstr>semua orang sudah aware pentingnya data</vt:lpstr>
      <vt:lpstr>Yang diperlukan tidak hanya melek data (data literate), tapi kemampuan belajar dari data (learning from data)</vt:lpstr>
      <vt:lpstr>… bahkan dalam bentuk beraneka rupa</vt:lpstr>
      <vt:lpstr>penekanan tidak lagi pada research, namun lebih ke arah discovery</vt:lpstr>
      <vt:lpstr>target kurikulum adalah orang yang kenal gadget sejak kecil</vt:lpstr>
      <vt:lpstr>mahasiswa memiliki banyak pilihan sumber pengetahuan…</vt:lpstr>
      <vt:lpstr>… ketika permasalahan menjadi lebih kompleks dan butuh lintas keilmuan untuk menyelesaikannya</vt:lpstr>
      <vt:lpstr>PowerPoint Presentation</vt:lpstr>
      <vt:lpstr>Kompetensi Terkait Data</vt:lpstr>
      <vt:lpstr>skill lain yang diperlukan menurut World Economic Forum menyongsong jaman AI dan Robotik</vt:lpstr>
      <vt:lpstr>PowerPoint Presentation</vt:lpstr>
      <vt:lpstr>Secara umum, kurikulum statistika saat ini masih relevan, namun memerlukan beberapa adaptasi konten dan the way of delivery</vt:lpstr>
      <vt:lpstr>Saran #01</vt:lpstr>
      <vt:lpstr>Saran #02</vt:lpstr>
      <vt:lpstr>Saran #03</vt:lpstr>
      <vt:lpstr>Saran #04</vt:lpstr>
      <vt:lpstr>Perbesar kemungkinan mahasiswa untuk mengambil mata kuliah dari prodi atau departemen lain…</vt:lpstr>
      <vt:lpstr>Saran #06</vt:lpstr>
      <vt:lpstr>Saran #07</vt:lpstr>
      <vt:lpstr>Saran #08</vt:lpstr>
      <vt:lpstr>PowerPoint Presentation</vt:lpstr>
    </vt:vector>
  </TitlesOfParts>
  <Company>STAT-IPB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Eksplorasi Data untuk Pemodelan Prediktif</dc:title>
  <dc:creator>bagusco bagusco</dc:creator>
  <cp:lastModifiedBy>bagusco bagusco</cp:lastModifiedBy>
  <cp:revision>29</cp:revision>
  <dcterms:created xsi:type="dcterms:W3CDTF">2019-10-02T02:04:47Z</dcterms:created>
  <dcterms:modified xsi:type="dcterms:W3CDTF">2019-10-07T22:52:44Z</dcterms:modified>
</cp:coreProperties>
</file>